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5"/>
  </p:notesMasterIdLst>
  <p:sldIdLst>
    <p:sldId id="487" r:id="rId2"/>
    <p:sldId id="496" r:id="rId3"/>
    <p:sldId id="413" r:id="rId4"/>
    <p:sldId id="414" r:id="rId5"/>
    <p:sldId id="466" r:id="rId6"/>
    <p:sldId id="484" r:id="rId7"/>
    <p:sldId id="462" r:id="rId8"/>
    <p:sldId id="485" r:id="rId9"/>
    <p:sldId id="489" r:id="rId10"/>
    <p:sldId id="486" r:id="rId11"/>
    <p:sldId id="479" r:id="rId12"/>
    <p:sldId id="480" r:id="rId13"/>
    <p:sldId id="488" r:id="rId14"/>
    <p:sldId id="490" r:id="rId15"/>
    <p:sldId id="491" r:id="rId16"/>
    <p:sldId id="492" r:id="rId17"/>
    <p:sldId id="493" r:id="rId18"/>
    <p:sldId id="494" r:id="rId19"/>
    <p:sldId id="483" r:id="rId20"/>
    <p:sldId id="399" r:id="rId21"/>
    <p:sldId id="409" r:id="rId22"/>
    <p:sldId id="481" r:id="rId23"/>
    <p:sldId id="48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80" d="100"/>
          <a:sy n="80" d="100"/>
        </p:scale>
        <p:origin x="1133"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75000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6253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189157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5/22/2021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18" Type="http://schemas.openxmlformats.org/officeDocument/2006/relationships/image" Target="../media/image2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17" Type="http://schemas.openxmlformats.org/officeDocument/2006/relationships/image" Target="../media/image22.png"/><Relationship Id="rId2" Type="http://schemas.openxmlformats.org/officeDocument/2006/relationships/image" Target="../media/image2.png"/><Relationship Id="rId16"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jpeg"/><Relationship Id="rId7" Type="http://schemas.openxmlformats.org/officeDocument/2006/relationships/image" Target="../media/image37.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6.tiff"/><Relationship Id="rId5" Type="http://schemas.openxmlformats.org/officeDocument/2006/relationships/image" Target="../media/image35.tiff"/><Relationship Id="rId10" Type="http://schemas.openxmlformats.org/officeDocument/2006/relationships/image" Target="../media/image2.png"/><Relationship Id="rId4" Type="http://schemas.openxmlformats.org/officeDocument/2006/relationships/image" Target="../media/image34.tiff"/><Relationship Id="rId9" Type="http://schemas.openxmlformats.org/officeDocument/2006/relationships/hyperlink" Target="https://anubhavtrainings.com/"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9.jpg"/><Relationship Id="rId7" Type="http://schemas.openxmlformats.org/officeDocument/2006/relationships/image" Target="../media/image4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4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hyperlink" Target="https://github.com/soyuztechnologies/Corporate_Full_Stack_Training/blob/master/Day%2011/OIA%20Scenario.tx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archive.sap.com/documents/docs/DOC-73509#:~:text=For%20all%20other%20cases%20Analytical,foundation%20node%20allows%20views%2Ftables."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11</a:t>
            </a:r>
          </a:p>
        </p:txBody>
      </p:sp>
      <p:sp>
        <p:nvSpPr>
          <p:cNvPr id="9" name="TextBox 8"/>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10" name="TextBox 9">
            <a:extLst>
              <a:ext uri="{FF2B5EF4-FFF2-40B4-BE49-F238E27FC236}">
                <a16:creationId xmlns:a16="http://schemas.microsoft.com/office/drawing/2014/main"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
        <p:nvSpPr>
          <p:cNvPr id="11" name="TextBox 10"/>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spTree>
    <p:extLst>
      <p:ext uri="{BB962C8B-B14F-4D97-AF65-F5344CB8AC3E}">
        <p14:creationId xmlns:p14="http://schemas.microsoft.com/office/powerpoint/2010/main" val="169557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Freeform: Shape 152">
            <a:extLst>
              <a:ext uri="{FF2B5EF4-FFF2-40B4-BE49-F238E27FC236}">
                <a16:creationId xmlns:a16="http://schemas.microsoft.com/office/drawing/2014/main" id="{4910239E-F6E8-4BD8-80A5-7BE0127B5350}"/>
              </a:ext>
            </a:extLst>
          </p:cNvPr>
          <p:cNvSpPr/>
          <p:nvPr/>
        </p:nvSpPr>
        <p:spPr>
          <a:xfrm>
            <a:off x="1847867" y="779090"/>
            <a:ext cx="8415215" cy="5973112"/>
          </a:xfrm>
          <a:custGeom>
            <a:avLst/>
            <a:gdLst>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4649030 w 8118814"/>
              <a:gd name="connsiteY66" fmla="*/ 1932720 h 5989319"/>
              <a:gd name="connsiteX67" fmla="*/ 6781137 w 8118814"/>
              <a:gd name="connsiteY67" fmla="*/ 3159759 h 5989319"/>
              <a:gd name="connsiteX68" fmla="*/ 6781137 w 8118814"/>
              <a:gd name="connsiteY68" fmla="*/ 3159760 h 5989319"/>
              <a:gd name="connsiteX69" fmla="*/ 6871569 w 8118814"/>
              <a:gd name="connsiteY69" fmla="*/ 3219580 h 5989319"/>
              <a:gd name="connsiteX70" fmla="*/ 7634576 w 8118814"/>
              <a:gd name="connsiteY70" fmla="*/ 3233419 h 5989319"/>
              <a:gd name="connsiteX71" fmla="*/ 7642042 w 8118814"/>
              <a:gd name="connsiteY71" fmla="*/ 2978153 h 5989319"/>
              <a:gd name="connsiteX72" fmla="*/ 7592542 w 8118814"/>
              <a:gd name="connsiteY72" fmla="*/ 2933972 h 5989319"/>
              <a:gd name="connsiteX73" fmla="*/ 5006301 w 8118814"/>
              <a:gd name="connsiteY73" fmla="*/ 1443552 h 5989319"/>
              <a:gd name="connsiteX74" fmla="*/ 5005041 w 8118814"/>
              <a:gd name="connsiteY74" fmla="*/ 1443990 h 5989319"/>
              <a:gd name="connsiteX75" fmla="*/ 4766916 w 8118814"/>
              <a:gd name="connsiteY75" fmla="*/ 670560 h 5989319"/>
              <a:gd name="connsiteX76" fmla="*/ 5592416 w 8118814"/>
              <a:gd name="connsiteY76" fmla="*/ 193040 h 5989319"/>
              <a:gd name="connsiteX77" fmla="*/ 5460336 w 8118814"/>
              <a:gd name="connsiteY77" fmla="*/ 12954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4649030 w 8118814"/>
              <a:gd name="connsiteY66" fmla="*/ 1932720 h 5989319"/>
              <a:gd name="connsiteX67" fmla="*/ 6781137 w 8118814"/>
              <a:gd name="connsiteY67" fmla="*/ 3159759 h 5989319"/>
              <a:gd name="connsiteX68" fmla="*/ 6781137 w 8118814"/>
              <a:gd name="connsiteY68" fmla="*/ 3159760 h 5989319"/>
              <a:gd name="connsiteX69" fmla="*/ 6871569 w 8118814"/>
              <a:gd name="connsiteY69" fmla="*/ 3219580 h 5989319"/>
              <a:gd name="connsiteX70" fmla="*/ 7634576 w 8118814"/>
              <a:gd name="connsiteY70" fmla="*/ 3233419 h 5989319"/>
              <a:gd name="connsiteX71" fmla="*/ 7642042 w 8118814"/>
              <a:gd name="connsiteY71" fmla="*/ 2978153 h 5989319"/>
              <a:gd name="connsiteX72" fmla="*/ 7592542 w 8118814"/>
              <a:gd name="connsiteY72" fmla="*/ 2933972 h 5989319"/>
              <a:gd name="connsiteX73" fmla="*/ 5006301 w 8118814"/>
              <a:gd name="connsiteY73" fmla="*/ 1443552 h 5989319"/>
              <a:gd name="connsiteX74" fmla="*/ 5005041 w 8118814"/>
              <a:gd name="connsiteY74" fmla="*/ 1443990 h 5989319"/>
              <a:gd name="connsiteX75" fmla="*/ 4766916 w 8118814"/>
              <a:gd name="connsiteY75" fmla="*/ 670560 h 5989319"/>
              <a:gd name="connsiteX76" fmla="*/ 5592416 w 8118814"/>
              <a:gd name="connsiteY76" fmla="*/ 193040 h 5989319"/>
              <a:gd name="connsiteX77" fmla="*/ 5460336 w 8118814"/>
              <a:gd name="connsiteY77" fmla="*/ 129540 h 5989319"/>
              <a:gd name="connsiteX78" fmla="*/ 6235036 w 8118814"/>
              <a:gd name="connsiteY78"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6916 w 8118814"/>
              <a:gd name="connsiteY74" fmla="*/ 67056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6916 w 8118814"/>
              <a:gd name="connsiteY74" fmla="*/ 67056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332639 w 8109905"/>
              <a:gd name="connsiteY44" fmla="*/ 2991337 h 5989319"/>
              <a:gd name="connsiteX45" fmla="*/ 273973 w 8109905"/>
              <a:gd name="connsiteY45" fmla="*/ 2961157 h 5989319"/>
              <a:gd name="connsiteX46" fmla="*/ 128876 w 8109905"/>
              <a:gd name="connsiteY46" fmla="*/ 2319019 h 5989319"/>
              <a:gd name="connsiteX47" fmla="*/ 777105 w 8109905"/>
              <a:gd name="connsiteY47" fmla="*/ 2067679 h 5989319"/>
              <a:gd name="connsiteX48" fmla="*/ 1426520 w 8109905"/>
              <a:gd name="connsiteY48" fmla="*/ 2194101 h 5989319"/>
              <a:gd name="connsiteX49" fmla="*/ 1451822 w 8109905"/>
              <a:gd name="connsiteY49" fmla="*/ 2207521 h 5989319"/>
              <a:gd name="connsiteX50" fmla="*/ 1452217 w 8109905"/>
              <a:gd name="connsiteY50" fmla="*/ 2207259 h 5989319"/>
              <a:gd name="connsiteX51" fmla="*/ 1463126 w 8109905"/>
              <a:gd name="connsiteY51" fmla="*/ 2213516 h 5989319"/>
              <a:gd name="connsiteX52" fmla="*/ 1468091 w 8109905"/>
              <a:gd name="connsiteY52" fmla="*/ 2216149 h 5989319"/>
              <a:gd name="connsiteX53" fmla="*/ 1467916 w 8109905"/>
              <a:gd name="connsiteY53" fmla="*/ 2216263 h 5989319"/>
              <a:gd name="connsiteX54" fmla="*/ 3679797 w 8109905"/>
              <a:gd name="connsiteY54" fmla="*/ 3484879 h 5989319"/>
              <a:gd name="connsiteX55" fmla="*/ 3676809 w 8109905"/>
              <a:gd name="connsiteY55" fmla="*/ 3488863 h 5989319"/>
              <a:gd name="connsiteX56" fmla="*/ 3745005 w 8109905"/>
              <a:gd name="connsiteY56" fmla="*/ 3526785 h 5989319"/>
              <a:gd name="connsiteX57" fmla="*/ 4421540 w 8109905"/>
              <a:gd name="connsiteY57" fmla="*/ 3503258 h 5989319"/>
              <a:gd name="connsiteX58" fmla="*/ 4415056 w 8109905"/>
              <a:gd name="connsiteY58" fmla="*/ 3243913 h 5989319"/>
              <a:gd name="connsiteX59" fmla="*/ 4362099 w 8109905"/>
              <a:gd name="connsiteY59" fmla="*/ 3199851 h 5989319"/>
              <a:gd name="connsiteX60" fmla="*/ 3507077 w 8109905"/>
              <a:gd name="connsiteY60" fmla="*/ 2710180 h 5989319"/>
              <a:gd name="connsiteX61" fmla="*/ 3507898 w 8109905"/>
              <a:gd name="connsiteY61" fmla="*/ 2709220 h 5989319"/>
              <a:gd name="connsiteX62" fmla="*/ 3452318 w 8109905"/>
              <a:gd name="connsiteY62" fmla="*/ 2673429 h 5989319"/>
              <a:gd name="connsiteX63" fmla="*/ 3327080 w 8109905"/>
              <a:gd name="connsiteY63" fmla="*/ 2056517 h 5989319"/>
              <a:gd name="connsiteX64" fmla="*/ 4001907 w 8109905"/>
              <a:gd name="connsiteY64" fmla="*/ 1787519 h 5989319"/>
              <a:gd name="connsiteX65" fmla="*/ 4651347 w 8109905"/>
              <a:gd name="connsiteY65" fmla="*/ 1930702 h 5989319"/>
              <a:gd name="connsiteX66" fmla="*/ 6781137 w 8109905"/>
              <a:gd name="connsiteY66" fmla="*/ 3159759 h 5989319"/>
              <a:gd name="connsiteX67" fmla="*/ 6781137 w 8109905"/>
              <a:gd name="connsiteY67" fmla="*/ 3159760 h 5989319"/>
              <a:gd name="connsiteX68" fmla="*/ 6871569 w 8109905"/>
              <a:gd name="connsiteY68" fmla="*/ 3219580 h 5989319"/>
              <a:gd name="connsiteX69" fmla="*/ 7634576 w 8109905"/>
              <a:gd name="connsiteY69" fmla="*/ 3233419 h 5989319"/>
              <a:gd name="connsiteX70" fmla="*/ 7642042 w 8109905"/>
              <a:gd name="connsiteY70" fmla="*/ 2978153 h 5989319"/>
              <a:gd name="connsiteX71" fmla="*/ 7592542 w 8109905"/>
              <a:gd name="connsiteY71" fmla="*/ 2933972 h 5989319"/>
              <a:gd name="connsiteX72" fmla="*/ 5006301 w 8109905"/>
              <a:gd name="connsiteY72" fmla="*/ 1443552 h 5989319"/>
              <a:gd name="connsiteX73" fmla="*/ 5005041 w 8109905"/>
              <a:gd name="connsiteY73" fmla="*/ 1443990 h 5989319"/>
              <a:gd name="connsiteX74" fmla="*/ 4769456 w 8109905"/>
              <a:gd name="connsiteY74" fmla="*/ 673100 h 5989319"/>
              <a:gd name="connsiteX75" fmla="*/ 5592416 w 8109905"/>
              <a:gd name="connsiteY75" fmla="*/ 193040 h 5989319"/>
              <a:gd name="connsiteX76" fmla="*/ 5460336 w 8109905"/>
              <a:gd name="connsiteY76" fmla="*/ 129540 h 5989319"/>
              <a:gd name="connsiteX77" fmla="*/ 6235036 w 8109905"/>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273973 w 8109905"/>
              <a:gd name="connsiteY44" fmla="*/ 2961157 h 5989319"/>
              <a:gd name="connsiteX45" fmla="*/ 128876 w 8109905"/>
              <a:gd name="connsiteY45" fmla="*/ 2319019 h 5989319"/>
              <a:gd name="connsiteX46" fmla="*/ 777105 w 8109905"/>
              <a:gd name="connsiteY46" fmla="*/ 2067679 h 5989319"/>
              <a:gd name="connsiteX47" fmla="*/ 1426520 w 8109905"/>
              <a:gd name="connsiteY47" fmla="*/ 2194101 h 5989319"/>
              <a:gd name="connsiteX48" fmla="*/ 1451822 w 8109905"/>
              <a:gd name="connsiteY48" fmla="*/ 2207521 h 5989319"/>
              <a:gd name="connsiteX49" fmla="*/ 1452217 w 8109905"/>
              <a:gd name="connsiteY49" fmla="*/ 2207259 h 5989319"/>
              <a:gd name="connsiteX50" fmla="*/ 1463126 w 8109905"/>
              <a:gd name="connsiteY50" fmla="*/ 2213516 h 5989319"/>
              <a:gd name="connsiteX51" fmla="*/ 1468091 w 8109905"/>
              <a:gd name="connsiteY51" fmla="*/ 2216149 h 5989319"/>
              <a:gd name="connsiteX52" fmla="*/ 1467916 w 8109905"/>
              <a:gd name="connsiteY52" fmla="*/ 2216263 h 5989319"/>
              <a:gd name="connsiteX53" fmla="*/ 3679797 w 8109905"/>
              <a:gd name="connsiteY53" fmla="*/ 3484879 h 5989319"/>
              <a:gd name="connsiteX54" fmla="*/ 3676809 w 8109905"/>
              <a:gd name="connsiteY54" fmla="*/ 3488863 h 5989319"/>
              <a:gd name="connsiteX55" fmla="*/ 3745005 w 8109905"/>
              <a:gd name="connsiteY55" fmla="*/ 3526785 h 5989319"/>
              <a:gd name="connsiteX56" fmla="*/ 4421540 w 8109905"/>
              <a:gd name="connsiteY56" fmla="*/ 3503258 h 5989319"/>
              <a:gd name="connsiteX57" fmla="*/ 4415056 w 8109905"/>
              <a:gd name="connsiteY57" fmla="*/ 3243913 h 5989319"/>
              <a:gd name="connsiteX58" fmla="*/ 4362099 w 8109905"/>
              <a:gd name="connsiteY58" fmla="*/ 3199851 h 5989319"/>
              <a:gd name="connsiteX59" fmla="*/ 3507077 w 8109905"/>
              <a:gd name="connsiteY59" fmla="*/ 2710180 h 5989319"/>
              <a:gd name="connsiteX60" fmla="*/ 3507898 w 8109905"/>
              <a:gd name="connsiteY60" fmla="*/ 2709220 h 5989319"/>
              <a:gd name="connsiteX61" fmla="*/ 3452318 w 8109905"/>
              <a:gd name="connsiteY61" fmla="*/ 2673429 h 5989319"/>
              <a:gd name="connsiteX62" fmla="*/ 3327080 w 8109905"/>
              <a:gd name="connsiteY62" fmla="*/ 2056517 h 5989319"/>
              <a:gd name="connsiteX63" fmla="*/ 4001907 w 8109905"/>
              <a:gd name="connsiteY63" fmla="*/ 1787519 h 5989319"/>
              <a:gd name="connsiteX64" fmla="*/ 4651347 w 8109905"/>
              <a:gd name="connsiteY64" fmla="*/ 1930702 h 5989319"/>
              <a:gd name="connsiteX65" fmla="*/ 6781137 w 8109905"/>
              <a:gd name="connsiteY65" fmla="*/ 3159759 h 5989319"/>
              <a:gd name="connsiteX66" fmla="*/ 6781137 w 8109905"/>
              <a:gd name="connsiteY66" fmla="*/ 3159760 h 5989319"/>
              <a:gd name="connsiteX67" fmla="*/ 6871569 w 8109905"/>
              <a:gd name="connsiteY67" fmla="*/ 3219580 h 5989319"/>
              <a:gd name="connsiteX68" fmla="*/ 7634576 w 8109905"/>
              <a:gd name="connsiteY68" fmla="*/ 3233419 h 5989319"/>
              <a:gd name="connsiteX69" fmla="*/ 7642042 w 8109905"/>
              <a:gd name="connsiteY69" fmla="*/ 2978153 h 5989319"/>
              <a:gd name="connsiteX70" fmla="*/ 7592542 w 8109905"/>
              <a:gd name="connsiteY70" fmla="*/ 2933972 h 5989319"/>
              <a:gd name="connsiteX71" fmla="*/ 5006301 w 8109905"/>
              <a:gd name="connsiteY71" fmla="*/ 1443552 h 5989319"/>
              <a:gd name="connsiteX72" fmla="*/ 5005041 w 8109905"/>
              <a:gd name="connsiteY72" fmla="*/ 1443990 h 5989319"/>
              <a:gd name="connsiteX73" fmla="*/ 4769456 w 8109905"/>
              <a:gd name="connsiteY73" fmla="*/ 673100 h 5989319"/>
              <a:gd name="connsiteX74" fmla="*/ 5592416 w 8109905"/>
              <a:gd name="connsiteY74" fmla="*/ 193040 h 5989319"/>
              <a:gd name="connsiteX75" fmla="*/ 5460336 w 8109905"/>
              <a:gd name="connsiteY75" fmla="*/ 129540 h 5989319"/>
              <a:gd name="connsiteX76" fmla="*/ 6235036 w 8109905"/>
              <a:gd name="connsiteY76"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315569 w 8109905"/>
              <a:gd name="connsiteY44" fmla="*/ 2989579 h 5989319"/>
              <a:gd name="connsiteX45" fmla="*/ 273973 w 8109905"/>
              <a:gd name="connsiteY45" fmla="*/ 2961157 h 5989319"/>
              <a:gd name="connsiteX46" fmla="*/ 128876 w 8109905"/>
              <a:gd name="connsiteY46" fmla="*/ 2319019 h 5989319"/>
              <a:gd name="connsiteX47" fmla="*/ 777105 w 8109905"/>
              <a:gd name="connsiteY47" fmla="*/ 2067679 h 5989319"/>
              <a:gd name="connsiteX48" fmla="*/ 1426520 w 8109905"/>
              <a:gd name="connsiteY48" fmla="*/ 2194101 h 5989319"/>
              <a:gd name="connsiteX49" fmla="*/ 1451822 w 8109905"/>
              <a:gd name="connsiteY49" fmla="*/ 2207521 h 5989319"/>
              <a:gd name="connsiteX50" fmla="*/ 1452217 w 8109905"/>
              <a:gd name="connsiteY50" fmla="*/ 2207259 h 5989319"/>
              <a:gd name="connsiteX51" fmla="*/ 1463126 w 8109905"/>
              <a:gd name="connsiteY51" fmla="*/ 2213516 h 5989319"/>
              <a:gd name="connsiteX52" fmla="*/ 1468091 w 8109905"/>
              <a:gd name="connsiteY52" fmla="*/ 2216149 h 5989319"/>
              <a:gd name="connsiteX53" fmla="*/ 1467916 w 8109905"/>
              <a:gd name="connsiteY53" fmla="*/ 2216263 h 5989319"/>
              <a:gd name="connsiteX54" fmla="*/ 3679797 w 8109905"/>
              <a:gd name="connsiteY54" fmla="*/ 3484879 h 5989319"/>
              <a:gd name="connsiteX55" fmla="*/ 3676809 w 8109905"/>
              <a:gd name="connsiteY55" fmla="*/ 3488863 h 5989319"/>
              <a:gd name="connsiteX56" fmla="*/ 3745005 w 8109905"/>
              <a:gd name="connsiteY56" fmla="*/ 3526785 h 5989319"/>
              <a:gd name="connsiteX57" fmla="*/ 4421540 w 8109905"/>
              <a:gd name="connsiteY57" fmla="*/ 3503258 h 5989319"/>
              <a:gd name="connsiteX58" fmla="*/ 4415056 w 8109905"/>
              <a:gd name="connsiteY58" fmla="*/ 3243913 h 5989319"/>
              <a:gd name="connsiteX59" fmla="*/ 4362099 w 8109905"/>
              <a:gd name="connsiteY59" fmla="*/ 3199851 h 5989319"/>
              <a:gd name="connsiteX60" fmla="*/ 3507077 w 8109905"/>
              <a:gd name="connsiteY60" fmla="*/ 2710180 h 5989319"/>
              <a:gd name="connsiteX61" fmla="*/ 3507898 w 8109905"/>
              <a:gd name="connsiteY61" fmla="*/ 2709220 h 5989319"/>
              <a:gd name="connsiteX62" fmla="*/ 3452318 w 8109905"/>
              <a:gd name="connsiteY62" fmla="*/ 2673429 h 5989319"/>
              <a:gd name="connsiteX63" fmla="*/ 3327080 w 8109905"/>
              <a:gd name="connsiteY63" fmla="*/ 2056517 h 5989319"/>
              <a:gd name="connsiteX64" fmla="*/ 4001907 w 8109905"/>
              <a:gd name="connsiteY64" fmla="*/ 1787519 h 5989319"/>
              <a:gd name="connsiteX65" fmla="*/ 4651347 w 8109905"/>
              <a:gd name="connsiteY65" fmla="*/ 1930702 h 5989319"/>
              <a:gd name="connsiteX66" fmla="*/ 6781137 w 8109905"/>
              <a:gd name="connsiteY66" fmla="*/ 3159759 h 5989319"/>
              <a:gd name="connsiteX67" fmla="*/ 6781137 w 8109905"/>
              <a:gd name="connsiteY67" fmla="*/ 3159760 h 5989319"/>
              <a:gd name="connsiteX68" fmla="*/ 6871569 w 8109905"/>
              <a:gd name="connsiteY68" fmla="*/ 3219580 h 5989319"/>
              <a:gd name="connsiteX69" fmla="*/ 7634576 w 8109905"/>
              <a:gd name="connsiteY69" fmla="*/ 3233419 h 5989319"/>
              <a:gd name="connsiteX70" fmla="*/ 7642042 w 8109905"/>
              <a:gd name="connsiteY70" fmla="*/ 2978153 h 5989319"/>
              <a:gd name="connsiteX71" fmla="*/ 7592542 w 8109905"/>
              <a:gd name="connsiteY71" fmla="*/ 2933972 h 5989319"/>
              <a:gd name="connsiteX72" fmla="*/ 5006301 w 8109905"/>
              <a:gd name="connsiteY72" fmla="*/ 1443552 h 5989319"/>
              <a:gd name="connsiteX73" fmla="*/ 5005041 w 8109905"/>
              <a:gd name="connsiteY73" fmla="*/ 1443990 h 5989319"/>
              <a:gd name="connsiteX74" fmla="*/ 4769456 w 8109905"/>
              <a:gd name="connsiteY74" fmla="*/ 673100 h 5989319"/>
              <a:gd name="connsiteX75" fmla="*/ 5592416 w 8109905"/>
              <a:gd name="connsiteY75" fmla="*/ 193040 h 5989319"/>
              <a:gd name="connsiteX76" fmla="*/ 5460336 w 8109905"/>
              <a:gd name="connsiteY76" fmla="*/ 129540 h 5989319"/>
              <a:gd name="connsiteX77" fmla="*/ 6235036 w 8109905"/>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273973 w 8109905"/>
              <a:gd name="connsiteY44" fmla="*/ 2961157 h 5989319"/>
              <a:gd name="connsiteX45" fmla="*/ 128876 w 8109905"/>
              <a:gd name="connsiteY45" fmla="*/ 2319019 h 5989319"/>
              <a:gd name="connsiteX46" fmla="*/ 777105 w 8109905"/>
              <a:gd name="connsiteY46" fmla="*/ 2067679 h 5989319"/>
              <a:gd name="connsiteX47" fmla="*/ 1426520 w 8109905"/>
              <a:gd name="connsiteY47" fmla="*/ 2194101 h 5989319"/>
              <a:gd name="connsiteX48" fmla="*/ 1451822 w 8109905"/>
              <a:gd name="connsiteY48" fmla="*/ 2207521 h 5989319"/>
              <a:gd name="connsiteX49" fmla="*/ 1452217 w 8109905"/>
              <a:gd name="connsiteY49" fmla="*/ 2207259 h 5989319"/>
              <a:gd name="connsiteX50" fmla="*/ 1463126 w 8109905"/>
              <a:gd name="connsiteY50" fmla="*/ 2213516 h 5989319"/>
              <a:gd name="connsiteX51" fmla="*/ 1468091 w 8109905"/>
              <a:gd name="connsiteY51" fmla="*/ 2216149 h 5989319"/>
              <a:gd name="connsiteX52" fmla="*/ 1467916 w 8109905"/>
              <a:gd name="connsiteY52" fmla="*/ 2216263 h 5989319"/>
              <a:gd name="connsiteX53" fmla="*/ 3679797 w 8109905"/>
              <a:gd name="connsiteY53" fmla="*/ 3484879 h 5989319"/>
              <a:gd name="connsiteX54" fmla="*/ 3676809 w 8109905"/>
              <a:gd name="connsiteY54" fmla="*/ 3488863 h 5989319"/>
              <a:gd name="connsiteX55" fmla="*/ 3745005 w 8109905"/>
              <a:gd name="connsiteY55" fmla="*/ 3526785 h 5989319"/>
              <a:gd name="connsiteX56" fmla="*/ 4421540 w 8109905"/>
              <a:gd name="connsiteY56" fmla="*/ 3503258 h 5989319"/>
              <a:gd name="connsiteX57" fmla="*/ 4415056 w 8109905"/>
              <a:gd name="connsiteY57" fmla="*/ 3243913 h 5989319"/>
              <a:gd name="connsiteX58" fmla="*/ 4362099 w 8109905"/>
              <a:gd name="connsiteY58" fmla="*/ 3199851 h 5989319"/>
              <a:gd name="connsiteX59" fmla="*/ 3507077 w 8109905"/>
              <a:gd name="connsiteY59" fmla="*/ 2710180 h 5989319"/>
              <a:gd name="connsiteX60" fmla="*/ 3507898 w 8109905"/>
              <a:gd name="connsiteY60" fmla="*/ 2709220 h 5989319"/>
              <a:gd name="connsiteX61" fmla="*/ 3452318 w 8109905"/>
              <a:gd name="connsiteY61" fmla="*/ 2673429 h 5989319"/>
              <a:gd name="connsiteX62" fmla="*/ 3327080 w 8109905"/>
              <a:gd name="connsiteY62" fmla="*/ 2056517 h 5989319"/>
              <a:gd name="connsiteX63" fmla="*/ 4001907 w 8109905"/>
              <a:gd name="connsiteY63" fmla="*/ 1787519 h 5989319"/>
              <a:gd name="connsiteX64" fmla="*/ 4651347 w 8109905"/>
              <a:gd name="connsiteY64" fmla="*/ 1930702 h 5989319"/>
              <a:gd name="connsiteX65" fmla="*/ 6781137 w 8109905"/>
              <a:gd name="connsiteY65" fmla="*/ 3159759 h 5989319"/>
              <a:gd name="connsiteX66" fmla="*/ 6781137 w 8109905"/>
              <a:gd name="connsiteY66" fmla="*/ 3159760 h 5989319"/>
              <a:gd name="connsiteX67" fmla="*/ 6871569 w 8109905"/>
              <a:gd name="connsiteY67" fmla="*/ 3219580 h 5989319"/>
              <a:gd name="connsiteX68" fmla="*/ 7634576 w 8109905"/>
              <a:gd name="connsiteY68" fmla="*/ 3233419 h 5989319"/>
              <a:gd name="connsiteX69" fmla="*/ 7642042 w 8109905"/>
              <a:gd name="connsiteY69" fmla="*/ 2978153 h 5989319"/>
              <a:gd name="connsiteX70" fmla="*/ 7592542 w 8109905"/>
              <a:gd name="connsiteY70" fmla="*/ 2933972 h 5989319"/>
              <a:gd name="connsiteX71" fmla="*/ 5006301 w 8109905"/>
              <a:gd name="connsiteY71" fmla="*/ 1443552 h 5989319"/>
              <a:gd name="connsiteX72" fmla="*/ 5005041 w 8109905"/>
              <a:gd name="connsiteY72" fmla="*/ 1443990 h 5989319"/>
              <a:gd name="connsiteX73" fmla="*/ 4769456 w 8109905"/>
              <a:gd name="connsiteY73" fmla="*/ 673100 h 5989319"/>
              <a:gd name="connsiteX74" fmla="*/ 5592416 w 8109905"/>
              <a:gd name="connsiteY74" fmla="*/ 193040 h 5989319"/>
              <a:gd name="connsiteX75" fmla="*/ 5460336 w 8109905"/>
              <a:gd name="connsiteY75" fmla="*/ 129540 h 5989319"/>
              <a:gd name="connsiteX76" fmla="*/ 6235036 w 8109905"/>
              <a:gd name="connsiteY76"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273973 w 8109905"/>
              <a:gd name="connsiteY43" fmla="*/ 2961157 h 5989319"/>
              <a:gd name="connsiteX44" fmla="*/ 128876 w 8109905"/>
              <a:gd name="connsiteY44" fmla="*/ 2319019 h 5989319"/>
              <a:gd name="connsiteX45" fmla="*/ 777105 w 8109905"/>
              <a:gd name="connsiteY45" fmla="*/ 2067679 h 5989319"/>
              <a:gd name="connsiteX46" fmla="*/ 1426520 w 8109905"/>
              <a:gd name="connsiteY46" fmla="*/ 2194101 h 5989319"/>
              <a:gd name="connsiteX47" fmla="*/ 1451822 w 8109905"/>
              <a:gd name="connsiteY47" fmla="*/ 2207521 h 5989319"/>
              <a:gd name="connsiteX48" fmla="*/ 1452217 w 8109905"/>
              <a:gd name="connsiteY48" fmla="*/ 2207259 h 5989319"/>
              <a:gd name="connsiteX49" fmla="*/ 1463126 w 8109905"/>
              <a:gd name="connsiteY49" fmla="*/ 2213516 h 5989319"/>
              <a:gd name="connsiteX50" fmla="*/ 1468091 w 8109905"/>
              <a:gd name="connsiteY50" fmla="*/ 2216149 h 5989319"/>
              <a:gd name="connsiteX51" fmla="*/ 1467916 w 8109905"/>
              <a:gd name="connsiteY51" fmla="*/ 2216263 h 5989319"/>
              <a:gd name="connsiteX52" fmla="*/ 3679797 w 8109905"/>
              <a:gd name="connsiteY52" fmla="*/ 3484879 h 5989319"/>
              <a:gd name="connsiteX53" fmla="*/ 3676809 w 8109905"/>
              <a:gd name="connsiteY53" fmla="*/ 3488863 h 5989319"/>
              <a:gd name="connsiteX54" fmla="*/ 3745005 w 8109905"/>
              <a:gd name="connsiteY54" fmla="*/ 3526785 h 5989319"/>
              <a:gd name="connsiteX55" fmla="*/ 4421540 w 8109905"/>
              <a:gd name="connsiteY55" fmla="*/ 3503258 h 5989319"/>
              <a:gd name="connsiteX56" fmla="*/ 4415056 w 8109905"/>
              <a:gd name="connsiteY56" fmla="*/ 3243913 h 5989319"/>
              <a:gd name="connsiteX57" fmla="*/ 4362099 w 8109905"/>
              <a:gd name="connsiteY57" fmla="*/ 3199851 h 5989319"/>
              <a:gd name="connsiteX58" fmla="*/ 3507077 w 8109905"/>
              <a:gd name="connsiteY58" fmla="*/ 2710180 h 5989319"/>
              <a:gd name="connsiteX59" fmla="*/ 3507898 w 8109905"/>
              <a:gd name="connsiteY59" fmla="*/ 2709220 h 5989319"/>
              <a:gd name="connsiteX60" fmla="*/ 3452318 w 8109905"/>
              <a:gd name="connsiteY60" fmla="*/ 2673429 h 5989319"/>
              <a:gd name="connsiteX61" fmla="*/ 3327080 w 8109905"/>
              <a:gd name="connsiteY61" fmla="*/ 2056517 h 5989319"/>
              <a:gd name="connsiteX62" fmla="*/ 4001907 w 8109905"/>
              <a:gd name="connsiteY62" fmla="*/ 1787519 h 5989319"/>
              <a:gd name="connsiteX63" fmla="*/ 4651347 w 8109905"/>
              <a:gd name="connsiteY63" fmla="*/ 1930702 h 5989319"/>
              <a:gd name="connsiteX64" fmla="*/ 6781137 w 8109905"/>
              <a:gd name="connsiteY64" fmla="*/ 3159759 h 5989319"/>
              <a:gd name="connsiteX65" fmla="*/ 6781137 w 8109905"/>
              <a:gd name="connsiteY65" fmla="*/ 3159760 h 5989319"/>
              <a:gd name="connsiteX66" fmla="*/ 6871569 w 8109905"/>
              <a:gd name="connsiteY66" fmla="*/ 3219580 h 5989319"/>
              <a:gd name="connsiteX67" fmla="*/ 7634576 w 8109905"/>
              <a:gd name="connsiteY67" fmla="*/ 3233419 h 5989319"/>
              <a:gd name="connsiteX68" fmla="*/ 7642042 w 8109905"/>
              <a:gd name="connsiteY68" fmla="*/ 2978153 h 5989319"/>
              <a:gd name="connsiteX69" fmla="*/ 7592542 w 8109905"/>
              <a:gd name="connsiteY69" fmla="*/ 2933972 h 5989319"/>
              <a:gd name="connsiteX70" fmla="*/ 5006301 w 8109905"/>
              <a:gd name="connsiteY70" fmla="*/ 1443552 h 5989319"/>
              <a:gd name="connsiteX71" fmla="*/ 5005041 w 8109905"/>
              <a:gd name="connsiteY71" fmla="*/ 1443990 h 5989319"/>
              <a:gd name="connsiteX72" fmla="*/ 4769456 w 8109905"/>
              <a:gd name="connsiteY72" fmla="*/ 673100 h 5989319"/>
              <a:gd name="connsiteX73" fmla="*/ 5592416 w 8109905"/>
              <a:gd name="connsiteY73" fmla="*/ 193040 h 5989319"/>
              <a:gd name="connsiteX74" fmla="*/ 5460336 w 8109905"/>
              <a:gd name="connsiteY74" fmla="*/ 129540 h 5989319"/>
              <a:gd name="connsiteX75" fmla="*/ 6235036 w 8109905"/>
              <a:gd name="connsiteY75"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273973 w 8109905"/>
              <a:gd name="connsiteY43" fmla="*/ 2961157 h 5989319"/>
              <a:gd name="connsiteX44" fmla="*/ 128876 w 8109905"/>
              <a:gd name="connsiteY44" fmla="*/ 2319019 h 5989319"/>
              <a:gd name="connsiteX45" fmla="*/ 777105 w 8109905"/>
              <a:gd name="connsiteY45" fmla="*/ 2067679 h 5989319"/>
              <a:gd name="connsiteX46" fmla="*/ 1426520 w 8109905"/>
              <a:gd name="connsiteY46" fmla="*/ 2194101 h 5989319"/>
              <a:gd name="connsiteX47" fmla="*/ 1451822 w 8109905"/>
              <a:gd name="connsiteY47" fmla="*/ 2207521 h 5989319"/>
              <a:gd name="connsiteX48" fmla="*/ 1452217 w 8109905"/>
              <a:gd name="connsiteY48" fmla="*/ 2207259 h 5989319"/>
              <a:gd name="connsiteX49" fmla="*/ 1463126 w 8109905"/>
              <a:gd name="connsiteY49" fmla="*/ 2213516 h 5989319"/>
              <a:gd name="connsiteX50" fmla="*/ 1468091 w 8109905"/>
              <a:gd name="connsiteY50" fmla="*/ 2216149 h 5989319"/>
              <a:gd name="connsiteX51" fmla="*/ 1467916 w 8109905"/>
              <a:gd name="connsiteY51" fmla="*/ 2216263 h 5989319"/>
              <a:gd name="connsiteX52" fmla="*/ 3679797 w 8109905"/>
              <a:gd name="connsiteY52" fmla="*/ 3484879 h 5989319"/>
              <a:gd name="connsiteX53" fmla="*/ 3676809 w 8109905"/>
              <a:gd name="connsiteY53" fmla="*/ 3488863 h 5989319"/>
              <a:gd name="connsiteX54" fmla="*/ 3745005 w 8109905"/>
              <a:gd name="connsiteY54" fmla="*/ 3526785 h 5989319"/>
              <a:gd name="connsiteX55" fmla="*/ 4421540 w 8109905"/>
              <a:gd name="connsiteY55" fmla="*/ 3503258 h 5989319"/>
              <a:gd name="connsiteX56" fmla="*/ 4415056 w 8109905"/>
              <a:gd name="connsiteY56" fmla="*/ 3243913 h 5989319"/>
              <a:gd name="connsiteX57" fmla="*/ 4362099 w 8109905"/>
              <a:gd name="connsiteY57" fmla="*/ 3199851 h 5989319"/>
              <a:gd name="connsiteX58" fmla="*/ 3507077 w 8109905"/>
              <a:gd name="connsiteY58" fmla="*/ 2710180 h 5989319"/>
              <a:gd name="connsiteX59" fmla="*/ 3507898 w 8109905"/>
              <a:gd name="connsiteY59" fmla="*/ 2709220 h 5989319"/>
              <a:gd name="connsiteX60" fmla="*/ 3452318 w 8109905"/>
              <a:gd name="connsiteY60" fmla="*/ 2673429 h 5989319"/>
              <a:gd name="connsiteX61" fmla="*/ 3327080 w 8109905"/>
              <a:gd name="connsiteY61" fmla="*/ 2056517 h 5989319"/>
              <a:gd name="connsiteX62" fmla="*/ 4001907 w 8109905"/>
              <a:gd name="connsiteY62" fmla="*/ 1787519 h 5989319"/>
              <a:gd name="connsiteX63" fmla="*/ 4651347 w 8109905"/>
              <a:gd name="connsiteY63" fmla="*/ 1930702 h 5989319"/>
              <a:gd name="connsiteX64" fmla="*/ 6781137 w 8109905"/>
              <a:gd name="connsiteY64" fmla="*/ 3159759 h 5989319"/>
              <a:gd name="connsiteX65" fmla="*/ 6781137 w 8109905"/>
              <a:gd name="connsiteY65" fmla="*/ 3159760 h 5989319"/>
              <a:gd name="connsiteX66" fmla="*/ 6871569 w 8109905"/>
              <a:gd name="connsiteY66" fmla="*/ 3219580 h 5989319"/>
              <a:gd name="connsiteX67" fmla="*/ 7634576 w 8109905"/>
              <a:gd name="connsiteY67" fmla="*/ 3233419 h 5989319"/>
              <a:gd name="connsiteX68" fmla="*/ 7642042 w 8109905"/>
              <a:gd name="connsiteY68" fmla="*/ 2978153 h 5989319"/>
              <a:gd name="connsiteX69" fmla="*/ 7592542 w 8109905"/>
              <a:gd name="connsiteY69" fmla="*/ 2933972 h 5989319"/>
              <a:gd name="connsiteX70" fmla="*/ 5006301 w 8109905"/>
              <a:gd name="connsiteY70" fmla="*/ 1443552 h 5989319"/>
              <a:gd name="connsiteX71" fmla="*/ 5005041 w 8109905"/>
              <a:gd name="connsiteY71" fmla="*/ 1443990 h 5989319"/>
              <a:gd name="connsiteX72" fmla="*/ 4769456 w 8109905"/>
              <a:gd name="connsiteY72" fmla="*/ 673100 h 5989319"/>
              <a:gd name="connsiteX73" fmla="*/ 5592416 w 8109905"/>
              <a:gd name="connsiteY73" fmla="*/ 193040 h 5989319"/>
              <a:gd name="connsiteX74" fmla="*/ 5460336 w 8109905"/>
              <a:gd name="connsiteY74" fmla="*/ 129540 h 5989319"/>
              <a:gd name="connsiteX75" fmla="*/ 6235036 w 8109905"/>
              <a:gd name="connsiteY75" fmla="*/ 0 h 5989319"/>
              <a:gd name="connsiteX0" fmla="*/ 6237487 w 8112356"/>
              <a:gd name="connsiteY0" fmla="*/ 0 h 5989319"/>
              <a:gd name="connsiteX1" fmla="*/ 6044447 w 8112356"/>
              <a:gd name="connsiteY1" fmla="*/ 467360 h 5989319"/>
              <a:gd name="connsiteX2" fmla="*/ 5907287 w 8112356"/>
              <a:gd name="connsiteY2" fmla="*/ 375920 h 5989319"/>
              <a:gd name="connsiteX3" fmla="*/ 5208787 w 8112356"/>
              <a:gd name="connsiteY3" fmla="*/ 784860 h 5989319"/>
              <a:gd name="connsiteX4" fmla="*/ 5417067 w 8112356"/>
              <a:gd name="connsiteY4" fmla="*/ 1301749 h 5989319"/>
              <a:gd name="connsiteX5" fmla="*/ 5413552 w 8112356"/>
              <a:gd name="connsiteY5" fmla="*/ 1302970 h 5989319"/>
              <a:gd name="connsiteX6" fmla="*/ 7780255 w 8112356"/>
              <a:gd name="connsiteY6" fmla="*/ 2671182 h 5989319"/>
              <a:gd name="connsiteX7" fmla="*/ 7780537 w 8112356"/>
              <a:gd name="connsiteY7" fmla="*/ 2670809 h 5989319"/>
              <a:gd name="connsiteX8" fmla="*/ 7987547 w 8112356"/>
              <a:gd name="connsiteY8" fmla="*/ 3388359 h 5989319"/>
              <a:gd name="connsiteX9" fmla="*/ 6675980 w 8112356"/>
              <a:gd name="connsiteY9" fmla="*/ 3469164 h 5989319"/>
              <a:gd name="connsiteX10" fmla="*/ 6565558 w 8112356"/>
              <a:gd name="connsiteY10" fmla="*/ 3405677 h 5989319"/>
              <a:gd name="connsiteX11" fmla="*/ 6565148 w 8112356"/>
              <a:gd name="connsiteY11" fmla="*/ 3406139 h 5989319"/>
              <a:gd name="connsiteX12" fmla="*/ 4388180 w 8112356"/>
              <a:gd name="connsiteY12" fmla="*/ 2142338 h 5989319"/>
              <a:gd name="connsiteX13" fmla="*/ 4324618 w 8112356"/>
              <a:gd name="connsiteY13" fmla="*/ 2113658 h 5989319"/>
              <a:gd name="connsiteX14" fmla="*/ 3716994 w 8112356"/>
              <a:gd name="connsiteY14" fmla="*/ 2141251 h 5989319"/>
              <a:gd name="connsiteX15" fmla="*/ 3687244 w 8112356"/>
              <a:gd name="connsiteY15" fmla="*/ 2402523 h 5989319"/>
              <a:gd name="connsiteX16" fmla="*/ 3734852 w 8112356"/>
              <a:gd name="connsiteY16" fmla="*/ 2446879 h 5989319"/>
              <a:gd name="connsiteX17" fmla="*/ 3735588 w 8112356"/>
              <a:gd name="connsiteY17" fmla="*/ 2446019 h 5989319"/>
              <a:gd name="connsiteX18" fmla="*/ 4586488 w 8112356"/>
              <a:gd name="connsiteY18" fmla="*/ 2951479 h 5989319"/>
              <a:gd name="connsiteX19" fmla="*/ 4582638 w 8112356"/>
              <a:gd name="connsiteY19" fmla="*/ 2955816 h 5989319"/>
              <a:gd name="connsiteX20" fmla="*/ 4629269 w 8112356"/>
              <a:gd name="connsiteY20" fmla="*/ 2984152 h 5989319"/>
              <a:gd name="connsiteX21" fmla="*/ 4756017 w 8112356"/>
              <a:gd name="connsiteY21" fmla="*/ 3669421 h 5989319"/>
              <a:gd name="connsiteX22" fmla="*/ 3613927 w 8112356"/>
              <a:gd name="connsiteY22" fmla="*/ 3809973 h 5989319"/>
              <a:gd name="connsiteX23" fmla="*/ 3485874 w 8112356"/>
              <a:gd name="connsiteY23" fmla="*/ 3746711 h 5989319"/>
              <a:gd name="connsiteX24" fmla="*/ 3484128 w 8112356"/>
              <a:gd name="connsiteY24" fmla="*/ 3749039 h 5989319"/>
              <a:gd name="connsiteX25" fmla="*/ 1157259 w 8112356"/>
              <a:gd name="connsiteY25" fmla="*/ 2406712 h 5989319"/>
              <a:gd name="connsiteX26" fmla="*/ 1122928 w 8112356"/>
              <a:gd name="connsiteY26" fmla="*/ 2390929 h 5989319"/>
              <a:gd name="connsiteX27" fmla="*/ 540903 w 8112356"/>
              <a:gd name="connsiteY27" fmla="*/ 2439034 h 5989319"/>
              <a:gd name="connsiteX28" fmla="*/ 498423 w 8112356"/>
              <a:gd name="connsiteY28" fmla="*/ 2699822 h 5989319"/>
              <a:gd name="connsiteX29" fmla="*/ 551445 w 8112356"/>
              <a:gd name="connsiteY29" fmla="*/ 2748871 h 5989319"/>
              <a:gd name="connsiteX30" fmla="*/ 554239 w 8112356"/>
              <a:gd name="connsiteY30" fmla="*/ 2745740 h 5989319"/>
              <a:gd name="connsiteX31" fmla="*/ 3147543 w 8112356"/>
              <a:gd name="connsiteY31" fmla="*/ 4256919 h 5989319"/>
              <a:gd name="connsiteX32" fmla="*/ 3150296 w 8112356"/>
              <a:gd name="connsiteY32" fmla="*/ 4254182 h 5989319"/>
              <a:gd name="connsiteX33" fmla="*/ 3345989 w 8112356"/>
              <a:gd name="connsiteY33" fmla="*/ 4984482 h 5989319"/>
              <a:gd name="connsiteX34" fmla="*/ 3261038 w 8112356"/>
              <a:gd name="connsiteY34" fmla="*/ 5040342 h 5989319"/>
              <a:gd name="connsiteX35" fmla="*/ 3263148 w 8112356"/>
              <a:gd name="connsiteY35" fmla="*/ 5041899 h 5989319"/>
              <a:gd name="connsiteX36" fmla="*/ 1683269 w 8112356"/>
              <a:gd name="connsiteY36" fmla="*/ 5976619 h 5989319"/>
              <a:gd name="connsiteX37" fmla="*/ 1048268 w 8112356"/>
              <a:gd name="connsiteY37" fmla="*/ 5989319 h 5989319"/>
              <a:gd name="connsiteX38" fmla="*/ 3001528 w 8112356"/>
              <a:gd name="connsiteY38" fmla="*/ 4848859 h 5989319"/>
              <a:gd name="connsiteX39" fmla="*/ 3002890 w 8112356"/>
              <a:gd name="connsiteY39" fmla="*/ 4849864 h 5989319"/>
              <a:gd name="connsiteX40" fmla="*/ 3040032 w 8112356"/>
              <a:gd name="connsiteY40" fmla="*/ 4818840 h 5989319"/>
              <a:gd name="connsiteX41" fmla="*/ 2914533 w 8112356"/>
              <a:gd name="connsiteY41" fmla="*/ 4488497 h 5989319"/>
              <a:gd name="connsiteX42" fmla="*/ 2916357 w 8112356"/>
              <a:gd name="connsiteY42" fmla="*/ 4486684 h 5989319"/>
              <a:gd name="connsiteX43" fmla="*/ 276424 w 8112356"/>
              <a:gd name="connsiteY43" fmla="*/ 2961157 h 5989319"/>
              <a:gd name="connsiteX44" fmla="*/ 131327 w 8112356"/>
              <a:gd name="connsiteY44" fmla="*/ 2319019 h 5989319"/>
              <a:gd name="connsiteX45" fmla="*/ 779556 w 8112356"/>
              <a:gd name="connsiteY45" fmla="*/ 2067679 h 5989319"/>
              <a:gd name="connsiteX46" fmla="*/ 1428971 w 8112356"/>
              <a:gd name="connsiteY46" fmla="*/ 2194101 h 5989319"/>
              <a:gd name="connsiteX47" fmla="*/ 1454273 w 8112356"/>
              <a:gd name="connsiteY47" fmla="*/ 2207521 h 5989319"/>
              <a:gd name="connsiteX48" fmla="*/ 1454668 w 8112356"/>
              <a:gd name="connsiteY48" fmla="*/ 2207259 h 5989319"/>
              <a:gd name="connsiteX49" fmla="*/ 1465577 w 8112356"/>
              <a:gd name="connsiteY49" fmla="*/ 2213516 h 5989319"/>
              <a:gd name="connsiteX50" fmla="*/ 1470542 w 8112356"/>
              <a:gd name="connsiteY50" fmla="*/ 2216149 h 5989319"/>
              <a:gd name="connsiteX51" fmla="*/ 1470367 w 8112356"/>
              <a:gd name="connsiteY51" fmla="*/ 2216263 h 5989319"/>
              <a:gd name="connsiteX52" fmla="*/ 3682248 w 8112356"/>
              <a:gd name="connsiteY52" fmla="*/ 3484879 h 5989319"/>
              <a:gd name="connsiteX53" fmla="*/ 3679260 w 8112356"/>
              <a:gd name="connsiteY53" fmla="*/ 3488863 h 5989319"/>
              <a:gd name="connsiteX54" fmla="*/ 3747456 w 8112356"/>
              <a:gd name="connsiteY54" fmla="*/ 3526785 h 5989319"/>
              <a:gd name="connsiteX55" fmla="*/ 4423991 w 8112356"/>
              <a:gd name="connsiteY55" fmla="*/ 3503258 h 5989319"/>
              <a:gd name="connsiteX56" fmla="*/ 4417507 w 8112356"/>
              <a:gd name="connsiteY56" fmla="*/ 3243913 h 5989319"/>
              <a:gd name="connsiteX57" fmla="*/ 4364550 w 8112356"/>
              <a:gd name="connsiteY57" fmla="*/ 3199851 h 5989319"/>
              <a:gd name="connsiteX58" fmla="*/ 3509528 w 8112356"/>
              <a:gd name="connsiteY58" fmla="*/ 2710180 h 5989319"/>
              <a:gd name="connsiteX59" fmla="*/ 3510349 w 8112356"/>
              <a:gd name="connsiteY59" fmla="*/ 2709220 h 5989319"/>
              <a:gd name="connsiteX60" fmla="*/ 3454769 w 8112356"/>
              <a:gd name="connsiteY60" fmla="*/ 2673429 h 5989319"/>
              <a:gd name="connsiteX61" fmla="*/ 3329531 w 8112356"/>
              <a:gd name="connsiteY61" fmla="*/ 2056517 h 5989319"/>
              <a:gd name="connsiteX62" fmla="*/ 4004358 w 8112356"/>
              <a:gd name="connsiteY62" fmla="*/ 1787519 h 5989319"/>
              <a:gd name="connsiteX63" fmla="*/ 4653798 w 8112356"/>
              <a:gd name="connsiteY63" fmla="*/ 1930702 h 5989319"/>
              <a:gd name="connsiteX64" fmla="*/ 6783588 w 8112356"/>
              <a:gd name="connsiteY64" fmla="*/ 3159759 h 5989319"/>
              <a:gd name="connsiteX65" fmla="*/ 6783588 w 8112356"/>
              <a:gd name="connsiteY65" fmla="*/ 3159760 h 5989319"/>
              <a:gd name="connsiteX66" fmla="*/ 6874020 w 8112356"/>
              <a:gd name="connsiteY66" fmla="*/ 3219580 h 5989319"/>
              <a:gd name="connsiteX67" fmla="*/ 7637027 w 8112356"/>
              <a:gd name="connsiteY67" fmla="*/ 3233419 h 5989319"/>
              <a:gd name="connsiteX68" fmla="*/ 7644493 w 8112356"/>
              <a:gd name="connsiteY68" fmla="*/ 2978153 h 5989319"/>
              <a:gd name="connsiteX69" fmla="*/ 7594993 w 8112356"/>
              <a:gd name="connsiteY69" fmla="*/ 2933972 h 5989319"/>
              <a:gd name="connsiteX70" fmla="*/ 5008752 w 8112356"/>
              <a:gd name="connsiteY70" fmla="*/ 1443552 h 5989319"/>
              <a:gd name="connsiteX71" fmla="*/ 5007492 w 8112356"/>
              <a:gd name="connsiteY71" fmla="*/ 1443990 h 5989319"/>
              <a:gd name="connsiteX72" fmla="*/ 4771907 w 8112356"/>
              <a:gd name="connsiteY72" fmla="*/ 673100 h 5989319"/>
              <a:gd name="connsiteX73" fmla="*/ 5594867 w 8112356"/>
              <a:gd name="connsiteY73" fmla="*/ 193040 h 5989319"/>
              <a:gd name="connsiteX74" fmla="*/ 5462787 w 8112356"/>
              <a:gd name="connsiteY74" fmla="*/ 129540 h 5989319"/>
              <a:gd name="connsiteX75" fmla="*/ 6237487 w 8112356"/>
              <a:gd name="connsiteY75" fmla="*/ 0 h 5989319"/>
              <a:gd name="connsiteX0" fmla="*/ 6220558 w 8095427"/>
              <a:gd name="connsiteY0" fmla="*/ 0 h 5989319"/>
              <a:gd name="connsiteX1" fmla="*/ 6027518 w 8095427"/>
              <a:gd name="connsiteY1" fmla="*/ 467360 h 5989319"/>
              <a:gd name="connsiteX2" fmla="*/ 5890358 w 8095427"/>
              <a:gd name="connsiteY2" fmla="*/ 375920 h 5989319"/>
              <a:gd name="connsiteX3" fmla="*/ 5191858 w 8095427"/>
              <a:gd name="connsiteY3" fmla="*/ 784860 h 5989319"/>
              <a:gd name="connsiteX4" fmla="*/ 5400138 w 8095427"/>
              <a:gd name="connsiteY4" fmla="*/ 1301749 h 5989319"/>
              <a:gd name="connsiteX5" fmla="*/ 5396623 w 8095427"/>
              <a:gd name="connsiteY5" fmla="*/ 1302970 h 5989319"/>
              <a:gd name="connsiteX6" fmla="*/ 7763326 w 8095427"/>
              <a:gd name="connsiteY6" fmla="*/ 2671182 h 5989319"/>
              <a:gd name="connsiteX7" fmla="*/ 7763608 w 8095427"/>
              <a:gd name="connsiteY7" fmla="*/ 2670809 h 5989319"/>
              <a:gd name="connsiteX8" fmla="*/ 7970618 w 8095427"/>
              <a:gd name="connsiteY8" fmla="*/ 3388359 h 5989319"/>
              <a:gd name="connsiteX9" fmla="*/ 6659051 w 8095427"/>
              <a:gd name="connsiteY9" fmla="*/ 3469164 h 5989319"/>
              <a:gd name="connsiteX10" fmla="*/ 6548629 w 8095427"/>
              <a:gd name="connsiteY10" fmla="*/ 3405677 h 5989319"/>
              <a:gd name="connsiteX11" fmla="*/ 6548219 w 8095427"/>
              <a:gd name="connsiteY11" fmla="*/ 3406139 h 5989319"/>
              <a:gd name="connsiteX12" fmla="*/ 4371251 w 8095427"/>
              <a:gd name="connsiteY12" fmla="*/ 2142338 h 5989319"/>
              <a:gd name="connsiteX13" fmla="*/ 4307689 w 8095427"/>
              <a:gd name="connsiteY13" fmla="*/ 2113658 h 5989319"/>
              <a:gd name="connsiteX14" fmla="*/ 3700065 w 8095427"/>
              <a:gd name="connsiteY14" fmla="*/ 2141251 h 5989319"/>
              <a:gd name="connsiteX15" fmla="*/ 3670315 w 8095427"/>
              <a:gd name="connsiteY15" fmla="*/ 2402523 h 5989319"/>
              <a:gd name="connsiteX16" fmla="*/ 3717923 w 8095427"/>
              <a:gd name="connsiteY16" fmla="*/ 2446879 h 5989319"/>
              <a:gd name="connsiteX17" fmla="*/ 3718659 w 8095427"/>
              <a:gd name="connsiteY17" fmla="*/ 2446019 h 5989319"/>
              <a:gd name="connsiteX18" fmla="*/ 4569559 w 8095427"/>
              <a:gd name="connsiteY18" fmla="*/ 2951479 h 5989319"/>
              <a:gd name="connsiteX19" fmla="*/ 4565709 w 8095427"/>
              <a:gd name="connsiteY19" fmla="*/ 2955816 h 5989319"/>
              <a:gd name="connsiteX20" fmla="*/ 4612340 w 8095427"/>
              <a:gd name="connsiteY20" fmla="*/ 2984152 h 5989319"/>
              <a:gd name="connsiteX21" fmla="*/ 4739088 w 8095427"/>
              <a:gd name="connsiteY21" fmla="*/ 3669421 h 5989319"/>
              <a:gd name="connsiteX22" fmla="*/ 3596998 w 8095427"/>
              <a:gd name="connsiteY22" fmla="*/ 3809973 h 5989319"/>
              <a:gd name="connsiteX23" fmla="*/ 3468945 w 8095427"/>
              <a:gd name="connsiteY23" fmla="*/ 3746711 h 5989319"/>
              <a:gd name="connsiteX24" fmla="*/ 3467199 w 8095427"/>
              <a:gd name="connsiteY24" fmla="*/ 3749039 h 5989319"/>
              <a:gd name="connsiteX25" fmla="*/ 1140330 w 8095427"/>
              <a:gd name="connsiteY25" fmla="*/ 2406712 h 5989319"/>
              <a:gd name="connsiteX26" fmla="*/ 1105999 w 8095427"/>
              <a:gd name="connsiteY26" fmla="*/ 2390929 h 5989319"/>
              <a:gd name="connsiteX27" fmla="*/ 523974 w 8095427"/>
              <a:gd name="connsiteY27" fmla="*/ 2439034 h 5989319"/>
              <a:gd name="connsiteX28" fmla="*/ 481494 w 8095427"/>
              <a:gd name="connsiteY28" fmla="*/ 2699822 h 5989319"/>
              <a:gd name="connsiteX29" fmla="*/ 534516 w 8095427"/>
              <a:gd name="connsiteY29" fmla="*/ 2748871 h 5989319"/>
              <a:gd name="connsiteX30" fmla="*/ 537310 w 8095427"/>
              <a:gd name="connsiteY30" fmla="*/ 2745740 h 5989319"/>
              <a:gd name="connsiteX31" fmla="*/ 3130614 w 8095427"/>
              <a:gd name="connsiteY31" fmla="*/ 4256919 h 5989319"/>
              <a:gd name="connsiteX32" fmla="*/ 3133367 w 8095427"/>
              <a:gd name="connsiteY32" fmla="*/ 4254182 h 5989319"/>
              <a:gd name="connsiteX33" fmla="*/ 3329060 w 8095427"/>
              <a:gd name="connsiteY33" fmla="*/ 4984482 h 5989319"/>
              <a:gd name="connsiteX34" fmla="*/ 3244109 w 8095427"/>
              <a:gd name="connsiteY34" fmla="*/ 5040342 h 5989319"/>
              <a:gd name="connsiteX35" fmla="*/ 3246219 w 8095427"/>
              <a:gd name="connsiteY35" fmla="*/ 5041899 h 5989319"/>
              <a:gd name="connsiteX36" fmla="*/ 1666340 w 8095427"/>
              <a:gd name="connsiteY36" fmla="*/ 5976619 h 5989319"/>
              <a:gd name="connsiteX37" fmla="*/ 1031339 w 8095427"/>
              <a:gd name="connsiteY37" fmla="*/ 5989319 h 5989319"/>
              <a:gd name="connsiteX38" fmla="*/ 2984599 w 8095427"/>
              <a:gd name="connsiteY38" fmla="*/ 4848859 h 5989319"/>
              <a:gd name="connsiteX39" fmla="*/ 2985961 w 8095427"/>
              <a:gd name="connsiteY39" fmla="*/ 4849864 h 5989319"/>
              <a:gd name="connsiteX40" fmla="*/ 3023103 w 8095427"/>
              <a:gd name="connsiteY40" fmla="*/ 4818840 h 5989319"/>
              <a:gd name="connsiteX41" fmla="*/ 2897604 w 8095427"/>
              <a:gd name="connsiteY41" fmla="*/ 4488497 h 5989319"/>
              <a:gd name="connsiteX42" fmla="*/ 2899428 w 8095427"/>
              <a:gd name="connsiteY42" fmla="*/ 4486684 h 5989319"/>
              <a:gd name="connsiteX43" fmla="*/ 259495 w 8095427"/>
              <a:gd name="connsiteY43" fmla="*/ 2961157 h 5989319"/>
              <a:gd name="connsiteX44" fmla="*/ 114398 w 8095427"/>
              <a:gd name="connsiteY44" fmla="*/ 2319019 h 5989319"/>
              <a:gd name="connsiteX45" fmla="*/ 762627 w 8095427"/>
              <a:gd name="connsiteY45" fmla="*/ 2067679 h 5989319"/>
              <a:gd name="connsiteX46" fmla="*/ 1412042 w 8095427"/>
              <a:gd name="connsiteY46" fmla="*/ 2194101 h 5989319"/>
              <a:gd name="connsiteX47" fmla="*/ 1437344 w 8095427"/>
              <a:gd name="connsiteY47" fmla="*/ 2207521 h 5989319"/>
              <a:gd name="connsiteX48" fmla="*/ 1437739 w 8095427"/>
              <a:gd name="connsiteY48" fmla="*/ 2207259 h 5989319"/>
              <a:gd name="connsiteX49" fmla="*/ 1448648 w 8095427"/>
              <a:gd name="connsiteY49" fmla="*/ 2213516 h 5989319"/>
              <a:gd name="connsiteX50" fmla="*/ 1453613 w 8095427"/>
              <a:gd name="connsiteY50" fmla="*/ 2216149 h 5989319"/>
              <a:gd name="connsiteX51" fmla="*/ 1453438 w 8095427"/>
              <a:gd name="connsiteY51" fmla="*/ 2216263 h 5989319"/>
              <a:gd name="connsiteX52" fmla="*/ 3665319 w 8095427"/>
              <a:gd name="connsiteY52" fmla="*/ 3484879 h 5989319"/>
              <a:gd name="connsiteX53" fmla="*/ 3662331 w 8095427"/>
              <a:gd name="connsiteY53" fmla="*/ 3488863 h 5989319"/>
              <a:gd name="connsiteX54" fmla="*/ 3730527 w 8095427"/>
              <a:gd name="connsiteY54" fmla="*/ 3526785 h 5989319"/>
              <a:gd name="connsiteX55" fmla="*/ 4407062 w 8095427"/>
              <a:gd name="connsiteY55" fmla="*/ 3503258 h 5989319"/>
              <a:gd name="connsiteX56" fmla="*/ 4400578 w 8095427"/>
              <a:gd name="connsiteY56" fmla="*/ 3243913 h 5989319"/>
              <a:gd name="connsiteX57" fmla="*/ 4347621 w 8095427"/>
              <a:gd name="connsiteY57" fmla="*/ 3199851 h 5989319"/>
              <a:gd name="connsiteX58" fmla="*/ 3492599 w 8095427"/>
              <a:gd name="connsiteY58" fmla="*/ 2710180 h 5989319"/>
              <a:gd name="connsiteX59" fmla="*/ 3493420 w 8095427"/>
              <a:gd name="connsiteY59" fmla="*/ 2709220 h 5989319"/>
              <a:gd name="connsiteX60" fmla="*/ 3437840 w 8095427"/>
              <a:gd name="connsiteY60" fmla="*/ 2673429 h 5989319"/>
              <a:gd name="connsiteX61" fmla="*/ 3312602 w 8095427"/>
              <a:gd name="connsiteY61" fmla="*/ 2056517 h 5989319"/>
              <a:gd name="connsiteX62" fmla="*/ 3987429 w 8095427"/>
              <a:gd name="connsiteY62" fmla="*/ 1787519 h 5989319"/>
              <a:gd name="connsiteX63" fmla="*/ 4636869 w 8095427"/>
              <a:gd name="connsiteY63" fmla="*/ 1930702 h 5989319"/>
              <a:gd name="connsiteX64" fmla="*/ 6766659 w 8095427"/>
              <a:gd name="connsiteY64" fmla="*/ 3159759 h 5989319"/>
              <a:gd name="connsiteX65" fmla="*/ 6766659 w 8095427"/>
              <a:gd name="connsiteY65" fmla="*/ 3159760 h 5989319"/>
              <a:gd name="connsiteX66" fmla="*/ 6857091 w 8095427"/>
              <a:gd name="connsiteY66" fmla="*/ 3219580 h 5989319"/>
              <a:gd name="connsiteX67" fmla="*/ 7620098 w 8095427"/>
              <a:gd name="connsiteY67" fmla="*/ 3233419 h 5989319"/>
              <a:gd name="connsiteX68" fmla="*/ 7627564 w 8095427"/>
              <a:gd name="connsiteY68" fmla="*/ 2978153 h 5989319"/>
              <a:gd name="connsiteX69" fmla="*/ 7578064 w 8095427"/>
              <a:gd name="connsiteY69" fmla="*/ 2933972 h 5989319"/>
              <a:gd name="connsiteX70" fmla="*/ 4991823 w 8095427"/>
              <a:gd name="connsiteY70" fmla="*/ 1443552 h 5989319"/>
              <a:gd name="connsiteX71" fmla="*/ 4990563 w 8095427"/>
              <a:gd name="connsiteY71" fmla="*/ 1443990 h 5989319"/>
              <a:gd name="connsiteX72" fmla="*/ 4754978 w 8095427"/>
              <a:gd name="connsiteY72" fmla="*/ 673100 h 5989319"/>
              <a:gd name="connsiteX73" fmla="*/ 5577938 w 8095427"/>
              <a:gd name="connsiteY73" fmla="*/ 193040 h 5989319"/>
              <a:gd name="connsiteX74" fmla="*/ 5445858 w 8095427"/>
              <a:gd name="connsiteY74" fmla="*/ 129540 h 5989319"/>
              <a:gd name="connsiteX75" fmla="*/ 6220558 w 8095427"/>
              <a:gd name="connsiteY75" fmla="*/ 0 h 5989319"/>
              <a:gd name="connsiteX0" fmla="*/ 6226975 w 8101844"/>
              <a:gd name="connsiteY0" fmla="*/ 0 h 5989319"/>
              <a:gd name="connsiteX1" fmla="*/ 6033935 w 8101844"/>
              <a:gd name="connsiteY1" fmla="*/ 467360 h 5989319"/>
              <a:gd name="connsiteX2" fmla="*/ 5896775 w 8101844"/>
              <a:gd name="connsiteY2" fmla="*/ 375920 h 5989319"/>
              <a:gd name="connsiteX3" fmla="*/ 5198275 w 8101844"/>
              <a:gd name="connsiteY3" fmla="*/ 784860 h 5989319"/>
              <a:gd name="connsiteX4" fmla="*/ 5406555 w 8101844"/>
              <a:gd name="connsiteY4" fmla="*/ 1301749 h 5989319"/>
              <a:gd name="connsiteX5" fmla="*/ 5403040 w 8101844"/>
              <a:gd name="connsiteY5" fmla="*/ 1302970 h 5989319"/>
              <a:gd name="connsiteX6" fmla="*/ 7769743 w 8101844"/>
              <a:gd name="connsiteY6" fmla="*/ 2671182 h 5989319"/>
              <a:gd name="connsiteX7" fmla="*/ 7770025 w 8101844"/>
              <a:gd name="connsiteY7" fmla="*/ 2670809 h 5989319"/>
              <a:gd name="connsiteX8" fmla="*/ 7977035 w 8101844"/>
              <a:gd name="connsiteY8" fmla="*/ 3388359 h 5989319"/>
              <a:gd name="connsiteX9" fmla="*/ 6665468 w 8101844"/>
              <a:gd name="connsiteY9" fmla="*/ 3469164 h 5989319"/>
              <a:gd name="connsiteX10" fmla="*/ 6555046 w 8101844"/>
              <a:gd name="connsiteY10" fmla="*/ 3405677 h 5989319"/>
              <a:gd name="connsiteX11" fmla="*/ 6554636 w 8101844"/>
              <a:gd name="connsiteY11" fmla="*/ 3406139 h 5989319"/>
              <a:gd name="connsiteX12" fmla="*/ 4377668 w 8101844"/>
              <a:gd name="connsiteY12" fmla="*/ 2142338 h 5989319"/>
              <a:gd name="connsiteX13" fmla="*/ 4314106 w 8101844"/>
              <a:gd name="connsiteY13" fmla="*/ 2113658 h 5989319"/>
              <a:gd name="connsiteX14" fmla="*/ 3706482 w 8101844"/>
              <a:gd name="connsiteY14" fmla="*/ 2141251 h 5989319"/>
              <a:gd name="connsiteX15" fmla="*/ 3676732 w 8101844"/>
              <a:gd name="connsiteY15" fmla="*/ 2402523 h 5989319"/>
              <a:gd name="connsiteX16" fmla="*/ 3724340 w 8101844"/>
              <a:gd name="connsiteY16" fmla="*/ 2446879 h 5989319"/>
              <a:gd name="connsiteX17" fmla="*/ 3725076 w 8101844"/>
              <a:gd name="connsiteY17" fmla="*/ 2446019 h 5989319"/>
              <a:gd name="connsiteX18" fmla="*/ 4575976 w 8101844"/>
              <a:gd name="connsiteY18" fmla="*/ 2951479 h 5989319"/>
              <a:gd name="connsiteX19" fmla="*/ 4572126 w 8101844"/>
              <a:gd name="connsiteY19" fmla="*/ 2955816 h 5989319"/>
              <a:gd name="connsiteX20" fmla="*/ 4618757 w 8101844"/>
              <a:gd name="connsiteY20" fmla="*/ 2984152 h 5989319"/>
              <a:gd name="connsiteX21" fmla="*/ 4745505 w 8101844"/>
              <a:gd name="connsiteY21" fmla="*/ 3669421 h 5989319"/>
              <a:gd name="connsiteX22" fmla="*/ 3603415 w 8101844"/>
              <a:gd name="connsiteY22" fmla="*/ 3809973 h 5989319"/>
              <a:gd name="connsiteX23" fmla="*/ 3475362 w 8101844"/>
              <a:gd name="connsiteY23" fmla="*/ 3746711 h 5989319"/>
              <a:gd name="connsiteX24" fmla="*/ 3473616 w 8101844"/>
              <a:gd name="connsiteY24" fmla="*/ 3749039 h 5989319"/>
              <a:gd name="connsiteX25" fmla="*/ 1146747 w 8101844"/>
              <a:gd name="connsiteY25" fmla="*/ 2406712 h 5989319"/>
              <a:gd name="connsiteX26" fmla="*/ 1112416 w 8101844"/>
              <a:gd name="connsiteY26" fmla="*/ 2390929 h 5989319"/>
              <a:gd name="connsiteX27" fmla="*/ 530391 w 8101844"/>
              <a:gd name="connsiteY27" fmla="*/ 2439034 h 5989319"/>
              <a:gd name="connsiteX28" fmla="*/ 487911 w 8101844"/>
              <a:gd name="connsiteY28" fmla="*/ 2699822 h 5989319"/>
              <a:gd name="connsiteX29" fmla="*/ 540933 w 8101844"/>
              <a:gd name="connsiteY29" fmla="*/ 2748871 h 5989319"/>
              <a:gd name="connsiteX30" fmla="*/ 543727 w 8101844"/>
              <a:gd name="connsiteY30" fmla="*/ 2745740 h 5989319"/>
              <a:gd name="connsiteX31" fmla="*/ 3137031 w 8101844"/>
              <a:gd name="connsiteY31" fmla="*/ 4256919 h 5989319"/>
              <a:gd name="connsiteX32" fmla="*/ 3139784 w 8101844"/>
              <a:gd name="connsiteY32" fmla="*/ 4254182 h 5989319"/>
              <a:gd name="connsiteX33" fmla="*/ 3335477 w 8101844"/>
              <a:gd name="connsiteY33" fmla="*/ 4984482 h 5989319"/>
              <a:gd name="connsiteX34" fmla="*/ 3250526 w 8101844"/>
              <a:gd name="connsiteY34" fmla="*/ 5040342 h 5989319"/>
              <a:gd name="connsiteX35" fmla="*/ 3252636 w 8101844"/>
              <a:gd name="connsiteY35" fmla="*/ 5041899 h 5989319"/>
              <a:gd name="connsiteX36" fmla="*/ 1672757 w 8101844"/>
              <a:gd name="connsiteY36" fmla="*/ 5976619 h 5989319"/>
              <a:gd name="connsiteX37" fmla="*/ 1037756 w 8101844"/>
              <a:gd name="connsiteY37" fmla="*/ 5989319 h 5989319"/>
              <a:gd name="connsiteX38" fmla="*/ 2991016 w 8101844"/>
              <a:gd name="connsiteY38" fmla="*/ 4848859 h 5989319"/>
              <a:gd name="connsiteX39" fmla="*/ 2992378 w 8101844"/>
              <a:gd name="connsiteY39" fmla="*/ 4849864 h 5989319"/>
              <a:gd name="connsiteX40" fmla="*/ 3029520 w 8101844"/>
              <a:gd name="connsiteY40" fmla="*/ 4818840 h 5989319"/>
              <a:gd name="connsiteX41" fmla="*/ 2904021 w 8101844"/>
              <a:gd name="connsiteY41" fmla="*/ 4488497 h 5989319"/>
              <a:gd name="connsiteX42" fmla="*/ 2905845 w 8101844"/>
              <a:gd name="connsiteY42" fmla="*/ 4486684 h 5989319"/>
              <a:gd name="connsiteX43" fmla="*/ 265912 w 8101844"/>
              <a:gd name="connsiteY43" fmla="*/ 2961157 h 5989319"/>
              <a:gd name="connsiteX44" fmla="*/ 120815 w 8101844"/>
              <a:gd name="connsiteY44" fmla="*/ 2319019 h 5989319"/>
              <a:gd name="connsiteX45" fmla="*/ 769044 w 8101844"/>
              <a:gd name="connsiteY45" fmla="*/ 2067679 h 5989319"/>
              <a:gd name="connsiteX46" fmla="*/ 1418459 w 8101844"/>
              <a:gd name="connsiteY46" fmla="*/ 2194101 h 5989319"/>
              <a:gd name="connsiteX47" fmla="*/ 1443761 w 8101844"/>
              <a:gd name="connsiteY47" fmla="*/ 2207521 h 5989319"/>
              <a:gd name="connsiteX48" fmla="*/ 1444156 w 8101844"/>
              <a:gd name="connsiteY48" fmla="*/ 2207259 h 5989319"/>
              <a:gd name="connsiteX49" fmla="*/ 1455065 w 8101844"/>
              <a:gd name="connsiteY49" fmla="*/ 2213516 h 5989319"/>
              <a:gd name="connsiteX50" fmla="*/ 1460030 w 8101844"/>
              <a:gd name="connsiteY50" fmla="*/ 2216149 h 5989319"/>
              <a:gd name="connsiteX51" fmla="*/ 1459855 w 8101844"/>
              <a:gd name="connsiteY51" fmla="*/ 2216263 h 5989319"/>
              <a:gd name="connsiteX52" fmla="*/ 3671736 w 8101844"/>
              <a:gd name="connsiteY52" fmla="*/ 3484879 h 5989319"/>
              <a:gd name="connsiteX53" fmla="*/ 3668748 w 8101844"/>
              <a:gd name="connsiteY53" fmla="*/ 3488863 h 5989319"/>
              <a:gd name="connsiteX54" fmla="*/ 3736944 w 8101844"/>
              <a:gd name="connsiteY54" fmla="*/ 3526785 h 5989319"/>
              <a:gd name="connsiteX55" fmla="*/ 4413479 w 8101844"/>
              <a:gd name="connsiteY55" fmla="*/ 3503258 h 5989319"/>
              <a:gd name="connsiteX56" fmla="*/ 4406995 w 8101844"/>
              <a:gd name="connsiteY56" fmla="*/ 3243913 h 5989319"/>
              <a:gd name="connsiteX57" fmla="*/ 4354038 w 8101844"/>
              <a:gd name="connsiteY57" fmla="*/ 3199851 h 5989319"/>
              <a:gd name="connsiteX58" fmla="*/ 3499016 w 8101844"/>
              <a:gd name="connsiteY58" fmla="*/ 2710180 h 5989319"/>
              <a:gd name="connsiteX59" fmla="*/ 3499837 w 8101844"/>
              <a:gd name="connsiteY59" fmla="*/ 2709220 h 5989319"/>
              <a:gd name="connsiteX60" fmla="*/ 3444257 w 8101844"/>
              <a:gd name="connsiteY60" fmla="*/ 2673429 h 5989319"/>
              <a:gd name="connsiteX61" fmla="*/ 3319019 w 8101844"/>
              <a:gd name="connsiteY61" fmla="*/ 2056517 h 5989319"/>
              <a:gd name="connsiteX62" fmla="*/ 3993846 w 8101844"/>
              <a:gd name="connsiteY62" fmla="*/ 1787519 h 5989319"/>
              <a:gd name="connsiteX63" fmla="*/ 4643286 w 8101844"/>
              <a:gd name="connsiteY63" fmla="*/ 1930702 h 5989319"/>
              <a:gd name="connsiteX64" fmla="*/ 6773076 w 8101844"/>
              <a:gd name="connsiteY64" fmla="*/ 3159759 h 5989319"/>
              <a:gd name="connsiteX65" fmla="*/ 6773076 w 8101844"/>
              <a:gd name="connsiteY65" fmla="*/ 3159760 h 5989319"/>
              <a:gd name="connsiteX66" fmla="*/ 6863508 w 8101844"/>
              <a:gd name="connsiteY66" fmla="*/ 3219580 h 5989319"/>
              <a:gd name="connsiteX67" fmla="*/ 7626515 w 8101844"/>
              <a:gd name="connsiteY67" fmla="*/ 3233419 h 5989319"/>
              <a:gd name="connsiteX68" fmla="*/ 7633981 w 8101844"/>
              <a:gd name="connsiteY68" fmla="*/ 2978153 h 5989319"/>
              <a:gd name="connsiteX69" fmla="*/ 7584481 w 8101844"/>
              <a:gd name="connsiteY69" fmla="*/ 2933972 h 5989319"/>
              <a:gd name="connsiteX70" fmla="*/ 4998240 w 8101844"/>
              <a:gd name="connsiteY70" fmla="*/ 1443552 h 5989319"/>
              <a:gd name="connsiteX71" fmla="*/ 4996980 w 8101844"/>
              <a:gd name="connsiteY71" fmla="*/ 1443990 h 5989319"/>
              <a:gd name="connsiteX72" fmla="*/ 4761395 w 8101844"/>
              <a:gd name="connsiteY72" fmla="*/ 673100 h 5989319"/>
              <a:gd name="connsiteX73" fmla="*/ 5584355 w 8101844"/>
              <a:gd name="connsiteY73" fmla="*/ 193040 h 5989319"/>
              <a:gd name="connsiteX74" fmla="*/ 5452275 w 8101844"/>
              <a:gd name="connsiteY74" fmla="*/ 129540 h 5989319"/>
              <a:gd name="connsiteX75" fmla="*/ 6226975 w 8101844"/>
              <a:gd name="connsiteY75" fmla="*/ 0 h 5989319"/>
              <a:gd name="connsiteX0" fmla="*/ 6223496 w 8098365"/>
              <a:gd name="connsiteY0" fmla="*/ 0 h 5989319"/>
              <a:gd name="connsiteX1" fmla="*/ 6030456 w 8098365"/>
              <a:gd name="connsiteY1" fmla="*/ 467360 h 5989319"/>
              <a:gd name="connsiteX2" fmla="*/ 5893296 w 8098365"/>
              <a:gd name="connsiteY2" fmla="*/ 375920 h 5989319"/>
              <a:gd name="connsiteX3" fmla="*/ 5194796 w 8098365"/>
              <a:gd name="connsiteY3" fmla="*/ 784860 h 5989319"/>
              <a:gd name="connsiteX4" fmla="*/ 5403076 w 8098365"/>
              <a:gd name="connsiteY4" fmla="*/ 1301749 h 5989319"/>
              <a:gd name="connsiteX5" fmla="*/ 5399561 w 8098365"/>
              <a:gd name="connsiteY5" fmla="*/ 1302970 h 5989319"/>
              <a:gd name="connsiteX6" fmla="*/ 7766264 w 8098365"/>
              <a:gd name="connsiteY6" fmla="*/ 2671182 h 5989319"/>
              <a:gd name="connsiteX7" fmla="*/ 7766546 w 8098365"/>
              <a:gd name="connsiteY7" fmla="*/ 2670809 h 5989319"/>
              <a:gd name="connsiteX8" fmla="*/ 7973556 w 8098365"/>
              <a:gd name="connsiteY8" fmla="*/ 3388359 h 5989319"/>
              <a:gd name="connsiteX9" fmla="*/ 6661989 w 8098365"/>
              <a:gd name="connsiteY9" fmla="*/ 3469164 h 5989319"/>
              <a:gd name="connsiteX10" fmla="*/ 6551567 w 8098365"/>
              <a:gd name="connsiteY10" fmla="*/ 3405677 h 5989319"/>
              <a:gd name="connsiteX11" fmla="*/ 6551157 w 8098365"/>
              <a:gd name="connsiteY11" fmla="*/ 3406139 h 5989319"/>
              <a:gd name="connsiteX12" fmla="*/ 4374189 w 8098365"/>
              <a:gd name="connsiteY12" fmla="*/ 2142338 h 5989319"/>
              <a:gd name="connsiteX13" fmla="*/ 4310627 w 8098365"/>
              <a:gd name="connsiteY13" fmla="*/ 2113658 h 5989319"/>
              <a:gd name="connsiteX14" fmla="*/ 3703003 w 8098365"/>
              <a:gd name="connsiteY14" fmla="*/ 2141251 h 5989319"/>
              <a:gd name="connsiteX15" fmla="*/ 3673253 w 8098365"/>
              <a:gd name="connsiteY15" fmla="*/ 2402523 h 5989319"/>
              <a:gd name="connsiteX16" fmla="*/ 3720861 w 8098365"/>
              <a:gd name="connsiteY16" fmla="*/ 2446879 h 5989319"/>
              <a:gd name="connsiteX17" fmla="*/ 3721597 w 8098365"/>
              <a:gd name="connsiteY17" fmla="*/ 2446019 h 5989319"/>
              <a:gd name="connsiteX18" fmla="*/ 4572497 w 8098365"/>
              <a:gd name="connsiteY18" fmla="*/ 2951479 h 5989319"/>
              <a:gd name="connsiteX19" fmla="*/ 4568647 w 8098365"/>
              <a:gd name="connsiteY19" fmla="*/ 2955816 h 5989319"/>
              <a:gd name="connsiteX20" fmla="*/ 4615278 w 8098365"/>
              <a:gd name="connsiteY20" fmla="*/ 2984152 h 5989319"/>
              <a:gd name="connsiteX21" fmla="*/ 4742026 w 8098365"/>
              <a:gd name="connsiteY21" fmla="*/ 3669421 h 5989319"/>
              <a:gd name="connsiteX22" fmla="*/ 3599936 w 8098365"/>
              <a:gd name="connsiteY22" fmla="*/ 3809973 h 5989319"/>
              <a:gd name="connsiteX23" fmla="*/ 3471883 w 8098365"/>
              <a:gd name="connsiteY23" fmla="*/ 3746711 h 5989319"/>
              <a:gd name="connsiteX24" fmla="*/ 3470137 w 8098365"/>
              <a:gd name="connsiteY24" fmla="*/ 3749039 h 5989319"/>
              <a:gd name="connsiteX25" fmla="*/ 1143268 w 8098365"/>
              <a:gd name="connsiteY25" fmla="*/ 2406712 h 5989319"/>
              <a:gd name="connsiteX26" fmla="*/ 1108937 w 8098365"/>
              <a:gd name="connsiteY26" fmla="*/ 2390929 h 5989319"/>
              <a:gd name="connsiteX27" fmla="*/ 526912 w 8098365"/>
              <a:gd name="connsiteY27" fmla="*/ 2439034 h 5989319"/>
              <a:gd name="connsiteX28" fmla="*/ 484432 w 8098365"/>
              <a:gd name="connsiteY28" fmla="*/ 2699822 h 5989319"/>
              <a:gd name="connsiteX29" fmla="*/ 537454 w 8098365"/>
              <a:gd name="connsiteY29" fmla="*/ 2748871 h 5989319"/>
              <a:gd name="connsiteX30" fmla="*/ 540248 w 8098365"/>
              <a:gd name="connsiteY30" fmla="*/ 2745740 h 5989319"/>
              <a:gd name="connsiteX31" fmla="*/ 3133552 w 8098365"/>
              <a:gd name="connsiteY31" fmla="*/ 4256919 h 5989319"/>
              <a:gd name="connsiteX32" fmla="*/ 3136305 w 8098365"/>
              <a:gd name="connsiteY32" fmla="*/ 4254182 h 5989319"/>
              <a:gd name="connsiteX33" fmla="*/ 3331998 w 8098365"/>
              <a:gd name="connsiteY33" fmla="*/ 4984482 h 5989319"/>
              <a:gd name="connsiteX34" fmla="*/ 3247047 w 8098365"/>
              <a:gd name="connsiteY34" fmla="*/ 5040342 h 5989319"/>
              <a:gd name="connsiteX35" fmla="*/ 3249157 w 8098365"/>
              <a:gd name="connsiteY35" fmla="*/ 5041899 h 5989319"/>
              <a:gd name="connsiteX36" fmla="*/ 1669278 w 8098365"/>
              <a:gd name="connsiteY36" fmla="*/ 5976619 h 5989319"/>
              <a:gd name="connsiteX37" fmla="*/ 1034277 w 8098365"/>
              <a:gd name="connsiteY37" fmla="*/ 5989319 h 5989319"/>
              <a:gd name="connsiteX38" fmla="*/ 2987537 w 8098365"/>
              <a:gd name="connsiteY38" fmla="*/ 4848859 h 5989319"/>
              <a:gd name="connsiteX39" fmla="*/ 2988899 w 8098365"/>
              <a:gd name="connsiteY39" fmla="*/ 4849864 h 5989319"/>
              <a:gd name="connsiteX40" fmla="*/ 3026041 w 8098365"/>
              <a:gd name="connsiteY40" fmla="*/ 4818840 h 5989319"/>
              <a:gd name="connsiteX41" fmla="*/ 2900542 w 8098365"/>
              <a:gd name="connsiteY41" fmla="*/ 4488497 h 5989319"/>
              <a:gd name="connsiteX42" fmla="*/ 2902366 w 8098365"/>
              <a:gd name="connsiteY42" fmla="*/ 4486684 h 5989319"/>
              <a:gd name="connsiteX43" fmla="*/ 262433 w 8098365"/>
              <a:gd name="connsiteY43" fmla="*/ 2961157 h 5989319"/>
              <a:gd name="connsiteX44" fmla="*/ 117336 w 8098365"/>
              <a:gd name="connsiteY44" fmla="*/ 2319019 h 5989319"/>
              <a:gd name="connsiteX45" fmla="*/ 765565 w 8098365"/>
              <a:gd name="connsiteY45" fmla="*/ 2067679 h 5989319"/>
              <a:gd name="connsiteX46" fmla="*/ 1414980 w 8098365"/>
              <a:gd name="connsiteY46" fmla="*/ 2194101 h 5989319"/>
              <a:gd name="connsiteX47" fmla="*/ 1440282 w 8098365"/>
              <a:gd name="connsiteY47" fmla="*/ 2207521 h 5989319"/>
              <a:gd name="connsiteX48" fmla="*/ 1440677 w 8098365"/>
              <a:gd name="connsiteY48" fmla="*/ 2207259 h 5989319"/>
              <a:gd name="connsiteX49" fmla="*/ 1451586 w 8098365"/>
              <a:gd name="connsiteY49" fmla="*/ 2213516 h 5989319"/>
              <a:gd name="connsiteX50" fmla="*/ 1456551 w 8098365"/>
              <a:gd name="connsiteY50" fmla="*/ 2216149 h 5989319"/>
              <a:gd name="connsiteX51" fmla="*/ 1456376 w 8098365"/>
              <a:gd name="connsiteY51" fmla="*/ 2216263 h 5989319"/>
              <a:gd name="connsiteX52" fmla="*/ 3668257 w 8098365"/>
              <a:gd name="connsiteY52" fmla="*/ 3484879 h 5989319"/>
              <a:gd name="connsiteX53" fmla="*/ 3665269 w 8098365"/>
              <a:gd name="connsiteY53" fmla="*/ 3488863 h 5989319"/>
              <a:gd name="connsiteX54" fmla="*/ 3733465 w 8098365"/>
              <a:gd name="connsiteY54" fmla="*/ 3526785 h 5989319"/>
              <a:gd name="connsiteX55" fmla="*/ 4410000 w 8098365"/>
              <a:gd name="connsiteY55" fmla="*/ 3503258 h 5989319"/>
              <a:gd name="connsiteX56" fmla="*/ 4403516 w 8098365"/>
              <a:gd name="connsiteY56" fmla="*/ 3243913 h 5989319"/>
              <a:gd name="connsiteX57" fmla="*/ 4350559 w 8098365"/>
              <a:gd name="connsiteY57" fmla="*/ 3199851 h 5989319"/>
              <a:gd name="connsiteX58" fmla="*/ 3495537 w 8098365"/>
              <a:gd name="connsiteY58" fmla="*/ 2710180 h 5989319"/>
              <a:gd name="connsiteX59" fmla="*/ 3496358 w 8098365"/>
              <a:gd name="connsiteY59" fmla="*/ 2709220 h 5989319"/>
              <a:gd name="connsiteX60" fmla="*/ 3440778 w 8098365"/>
              <a:gd name="connsiteY60" fmla="*/ 2673429 h 5989319"/>
              <a:gd name="connsiteX61" fmla="*/ 3315540 w 8098365"/>
              <a:gd name="connsiteY61" fmla="*/ 2056517 h 5989319"/>
              <a:gd name="connsiteX62" fmla="*/ 3990367 w 8098365"/>
              <a:gd name="connsiteY62" fmla="*/ 1787519 h 5989319"/>
              <a:gd name="connsiteX63" fmla="*/ 4639807 w 8098365"/>
              <a:gd name="connsiteY63" fmla="*/ 1930702 h 5989319"/>
              <a:gd name="connsiteX64" fmla="*/ 6769597 w 8098365"/>
              <a:gd name="connsiteY64" fmla="*/ 3159759 h 5989319"/>
              <a:gd name="connsiteX65" fmla="*/ 6769597 w 8098365"/>
              <a:gd name="connsiteY65" fmla="*/ 3159760 h 5989319"/>
              <a:gd name="connsiteX66" fmla="*/ 6860029 w 8098365"/>
              <a:gd name="connsiteY66" fmla="*/ 3219580 h 5989319"/>
              <a:gd name="connsiteX67" fmla="*/ 7623036 w 8098365"/>
              <a:gd name="connsiteY67" fmla="*/ 3233419 h 5989319"/>
              <a:gd name="connsiteX68" fmla="*/ 7630502 w 8098365"/>
              <a:gd name="connsiteY68" fmla="*/ 2978153 h 5989319"/>
              <a:gd name="connsiteX69" fmla="*/ 7581002 w 8098365"/>
              <a:gd name="connsiteY69" fmla="*/ 2933972 h 5989319"/>
              <a:gd name="connsiteX70" fmla="*/ 4994761 w 8098365"/>
              <a:gd name="connsiteY70" fmla="*/ 1443552 h 5989319"/>
              <a:gd name="connsiteX71" fmla="*/ 4993501 w 8098365"/>
              <a:gd name="connsiteY71" fmla="*/ 1443990 h 5989319"/>
              <a:gd name="connsiteX72" fmla="*/ 4757916 w 8098365"/>
              <a:gd name="connsiteY72" fmla="*/ 673100 h 5989319"/>
              <a:gd name="connsiteX73" fmla="*/ 5580876 w 8098365"/>
              <a:gd name="connsiteY73" fmla="*/ 193040 h 5989319"/>
              <a:gd name="connsiteX74" fmla="*/ 5448796 w 8098365"/>
              <a:gd name="connsiteY74" fmla="*/ 129540 h 5989319"/>
              <a:gd name="connsiteX75" fmla="*/ 6223496 w 8098365"/>
              <a:gd name="connsiteY75"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537724 w 8095841"/>
              <a:gd name="connsiteY30" fmla="*/ 2745740 h 5989319"/>
              <a:gd name="connsiteX31" fmla="*/ 3131028 w 8095841"/>
              <a:gd name="connsiteY31" fmla="*/ 4256919 h 5989319"/>
              <a:gd name="connsiteX32" fmla="*/ 3133781 w 8095841"/>
              <a:gd name="connsiteY32" fmla="*/ 4254182 h 5989319"/>
              <a:gd name="connsiteX33" fmla="*/ 3329474 w 8095841"/>
              <a:gd name="connsiteY33" fmla="*/ 4984482 h 5989319"/>
              <a:gd name="connsiteX34" fmla="*/ 3244523 w 8095841"/>
              <a:gd name="connsiteY34" fmla="*/ 5040342 h 5989319"/>
              <a:gd name="connsiteX35" fmla="*/ 3246633 w 8095841"/>
              <a:gd name="connsiteY35" fmla="*/ 5041899 h 5989319"/>
              <a:gd name="connsiteX36" fmla="*/ 1666754 w 8095841"/>
              <a:gd name="connsiteY36" fmla="*/ 5976619 h 5989319"/>
              <a:gd name="connsiteX37" fmla="*/ 1031753 w 8095841"/>
              <a:gd name="connsiteY37" fmla="*/ 5989319 h 5989319"/>
              <a:gd name="connsiteX38" fmla="*/ 2985013 w 8095841"/>
              <a:gd name="connsiteY38" fmla="*/ 4848859 h 5989319"/>
              <a:gd name="connsiteX39" fmla="*/ 2986375 w 8095841"/>
              <a:gd name="connsiteY39" fmla="*/ 4849864 h 5989319"/>
              <a:gd name="connsiteX40" fmla="*/ 3023517 w 8095841"/>
              <a:gd name="connsiteY40" fmla="*/ 4818840 h 5989319"/>
              <a:gd name="connsiteX41" fmla="*/ 2898018 w 8095841"/>
              <a:gd name="connsiteY41" fmla="*/ 4488497 h 5989319"/>
              <a:gd name="connsiteX42" fmla="*/ 2899842 w 8095841"/>
              <a:gd name="connsiteY42" fmla="*/ 4486684 h 5989319"/>
              <a:gd name="connsiteX43" fmla="*/ 259909 w 8095841"/>
              <a:gd name="connsiteY43" fmla="*/ 2961157 h 5989319"/>
              <a:gd name="connsiteX44" fmla="*/ 114812 w 8095841"/>
              <a:gd name="connsiteY44" fmla="*/ 2319019 h 5989319"/>
              <a:gd name="connsiteX45" fmla="*/ 763041 w 8095841"/>
              <a:gd name="connsiteY45" fmla="*/ 2067679 h 5989319"/>
              <a:gd name="connsiteX46" fmla="*/ 1412456 w 8095841"/>
              <a:gd name="connsiteY46" fmla="*/ 2194101 h 5989319"/>
              <a:gd name="connsiteX47" fmla="*/ 1437758 w 8095841"/>
              <a:gd name="connsiteY47" fmla="*/ 2207521 h 5989319"/>
              <a:gd name="connsiteX48" fmla="*/ 1438153 w 8095841"/>
              <a:gd name="connsiteY48" fmla="*/ 2207259 h 5989319"/>
              <a:gd name="connsiteX49" fmla="*/ 1449062 w 8095841"/>
              <a:gd name="connsiteY49" fmla="*/ 2213516 h 5989319"/>
              <a:gd name="connsiteX50" fmla="*/ 1454027 w 8095841"/>
              <a:gd name="connsiteY50" fmla="*/ 2216149 h 5989319"/>
              <a:gd name="connsiteX51" fmla="*/ 1453852 w 8095841"/>
              <a:gd name="connsiteY51" fmla="*/ 2216263 h 5989319"/>
              <a:gd name="connsiteX52" fmla="*/ 3665733 w 8095841"/>
              <a:gd name="connsiteY52" fmla="*/ 3484879 h 5989319"/>
              <a:gd name="connsiteX53" fmla="*/ 3662745 w 8095841"/>
              <a:gd name="connsiteY53" fmla="*/ 3488863 h 5989319"/>
              <a:gd name="connsiteX54" fmla="*/ 3730941 w 8095841"/>
              <a:gd name="connsiteY54" fmla="*/ 3526785 h 5989319"/>
              <a:gd name="connsiteX55" fmla="*/ 4407476 w 8095841"/>
              <a:gd name="connsiteY55" fmla="*/ 3503258 h 5989319"/>
              <a:gd name="connsiteX56" fmla="*/ 4400992 w 8095841"/>
              <a:gd name="connsiteY56" fmla="*/ 3243913 h 5989319"/>
              <a:gd name="connsiteX57" fmla="*/ 4348035 w 8095841"/>
              <a:gd name="connsiteY57" fmla="*/ 3199851 h 5989319"/>
              <a:gd name="connsiteX58" fmla="*/ 3493013 w 8095841"/>
              <a:gd name="connsiteY58" fmla="*/ 2710180 h 5989319"/>
              <a:gd name="connsiteX59" fmla="*/ 3493834 w 8095841"/>
              <a:gd name="connsiteY59" fmla="*/ 2709220 h 5989319"/>
              <a:gd name="connsiteX60" fmla="*/ 3438254 w 8095841"/>
              <a:gd name="connsiteY60" fmla="*/ 2673429 h 5989319"/>
              <a:gd name="connsiteX61" fmla="*/ 3313016 w 8095841"/>
              <a:gd name="connsiteY61" fmla="*/ 2056517 h 5989319"/>
              <a:gd name="connsiteX62" fmla="*/ 3987843 w 8095841"/>
              <a:gd name="connsiteY62" fmla="*/ 1787519 h 5989319"/>
              <a:gd name="connsiteX63" fmla="*/ 4637283 w 8095841"/>
              <a:gd name="connsiteY63" fmla="*/ 1930702 h 5989319"/>
              <a:gd name="connsiteX64" fmla="*/ 6767073 w 8095841"/>
              <a:gd name="connsiteY64" fmla="*/ 3159759 h 5989319"/>
              <a:gd name="connsiteX65" fmla="*/ 6767073 w 8095841"/>
              <a:gd name="connsiteY65" fmla="*/ 3159760 h 5989319"/>
              <a:gd name="connsiteX66" fmla="*/ 6857505 w 8095841"/>
              <a:gd name="connsiteY66" fmla="*/ 3219580 h 5989319"/>
              <a:gd name="connsiteX67" fmla="*/ 7620512 w 8095841"/>
              <a:gd name="connsiteY67" fmla="*/ 3233419 h 5989319"/>
              <a:gd name="connsiteX68" fmla="*/ 7627978 w 8095841"/>
              <a:gd name="connsiteY68" fmla="*/ 2978153 h 5989319"/>
              <a:gd name="connsiteX69" fmla="*/ 7578478 w 8095841"/>
              <a:gd name="connsiteY69" fmla="*/ 2933972 h 5989319"/>
              <a:gd name="connsiteX70" fmla="*/ 4992237 w 8095841"/>
              <a:gd name="connsiteY70" fmla="*/ 1443552 h 5989319"/>
              <a:gd name="connsiteX71" fmla="*/ 4990977 w 8095841"/>
              <a:gd name="connsiteY71" fmla="*/ 1443990 h 5989319"/>
              <a:gd name="connsiteX72" fmla="*/ 4755392 w 8095841"/>
              <a:gd name="connsiteY72" fmla="*/ 673100 h 5989319"/>
              <a:gd name="connsiteX73" fmla="*/ 5578352 w 8095841"/>
              <a:gd name="connsiteY73" fmla="*/ 193040 h 5989319"/>
              <a:gd name="connsiteX74" fmla="*/ 5446272 w 8095841"/>
              <a:gd name="connsiteY74" fmla="*/ 129540 h 5989319"/>
              <a:gd name="connsiteX75" fmla="*/ 6220972 w 8095841"/>
              <a:gd name="connsiteY75"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6767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5243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5243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3987843 w 8102521"/>
              <a:gd name="connsiteY61" fmla="*/ 1787519 h 5989319"/>
              <a:gd name="connsiteX62" fmla="*/ 4637283 w 8102521"/>
              <a:gd name="connsiteY62" fmla="*/ 1930702 h 5989319"/>
              <a:gd name="connsiteX63" fmla="*/ 6767073 w 8102521"/>
              <a:gd name="connsiteY63" fmla="*/ 3159759 h 5989319"/>
              <a:gd name="connsiteX64" fmla="*/ 6767073 w 8102521"/>
              <a:gd name="connsiteY64" fmla="*/ 3159760 h 5989319"/>
              <a:gd name="connsiteX65" fmla="*/ 6857505 w 8102521"/>
              <a:gd name="connsiteY65" fmla="*/ 3219580 h 5989319"/>
              <a:gd name="connsiteX66" fmla="*/ 7620512 w 8102521"/>
              <a:gd name="connsiteY66" fmla="*/ 3233419 h 5989319"/>
              <a:gd name="connsiteX67" fmla="*/ 7627978 w 8102521"/>
              <a:gd name="connsiteY67" fmla="*/ 2978153 h 5989319"/>
              <a:gd name="connsiteX68" fmla="*/ 7578478 w 8102521"/>
              <a:gd name="connsiteY68" fmla="*/ 2933972 h 5989319"/>
              <a:gd name="connsiteX69" fmla="*/ 4992237 w 8102521"/>
              <a:gd name="connsiteY69" fmla="*/ 1443552 h 5989319"/>
              <a:gd name="connsiteX70" fmla="*/ 4990977 w 8102521"/>
              <a:gd name="connsiteY70" fmla="*/ 1443990 h 5989319"/>
              <a:gd name="connsiteX71" fmla="*/ 4755392 w 8102521"/>
              <a:gd name="connsiteY71" fmla="*/ 673100 h 5989319"/>
              <a:gd name="connsiteX72" fmla="*/ 5578352 w 8102521"/>
              <a:gd name="connsiteY72" fmla="*/ 193040 h 5989319"/>
              <a:gd name="connsiteX73" fmla="*/ 5446272 w 8102521"/>
              <a:gd name="connsiteY73" fmla="*/ 129540 h 5989319"/>
              <a:gd name="connsiteX74" fmla="*/ 6220972 w 8102521"/>
              <a:gd name="connsiteY74"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102521" h="5989319">
                <a:moveTo>
                  <a:pt x="6220972" y="0"/>
                </a:moveTo>
                <a:lnTo>
                  <a:pt x="6027932" y="467360"/>
                </a:lnTo>
                <a:lnTo>
                  <a:pt x="5890772" y="375920"/>
                </a:lnTo>
                <a:lnTo>
                  <a:pt x="5192272" y="784860"/>
                </a:lnTo>
                <a:cubicBezTo>
                  <a:pt x="5086439" y="882227"/>
                  <a:pt x="4832650" y="1006898"/>
                  <a:pt x="5400552" y="1301749"/>
                </a:cubicBezTo>
                <a:lnTo>
                  <a:pt x="5397037" y="1302970"/>
                </a:lnTo>
                <a:lnTo>
                  <a:pt x="7763740" y="2671182"/>
                </a:lnTo>
                <a:lnTo>
                  <a:pt x="7764022" y="2670809"/>
                </a:lnTo>
                <a:cubicBezTo>
                  <a:pt x="7932085" y="2769022"/>
                  <a:pt x="8298269" y="3001856"/>
                  <a:pt x="7971032" y="3388359"/>
                </a:cubicBezTo>
                <a:cubicBezTo>
                  <a:pt x="7861019" y="3548220"/>
                  <a:pt x="7253482" y="3771790"/>
                  <a:pt x="6659465" y="3469164"/>
                </a:cubicBezTo>
                <a:lnTo>
                  <a:pt x="6549043" y="3405677"/>
                </a:lnTo>
                <a:lnTo>
                  <a:pt x="6548633" y="3406139"/>
                </a:lnTo>
                <a:lnTo>
                  <a:pt x="4371665" y="2142338"/>
                </a:lnTo>
                <a:lnTo>
                  <a:pt x="4308103" y="2113658"/>
                </a:lnTo>
                <a:cubicBezTo>
                  <a:pt x="3945674" y="1922245"/>
                  <a:pt x="3758766" y="2057331"/>
                  <a:pt x="3682699" y="2136171"/>
                </a:cubicBezTo>
                <a:cubicBezTo>
                  <a:pt x="3609224" y="2212324"/>
                  <a:pt x="3613638" y="2378304"/>
                  <a:pt x="3718337" y="2446879"/>
                </a:cubicBezTo>
                <a:lnTo>
                  <a:pt x="3719073" y="2446019"/>
                </a:lnTo>
                <a:lnTo>
                  <a:pt x="4569973" y="2951479"/>
                </a:lnTo>
                <a:lnTo>
                  <a:pt x="4566123" y="2955816"/>
                </a:lnTo>
                <a:lnTo>
                  <a:pt x="4612754" y="2984152"/>
                </a:lnTo>
                <a:cubicBezTo>
                  <a:pt x="4756029" y="3074439"/>
                  <a:pt x="5040623" y="3295278"/>
                  <a:pt x="4739502" y="3669421"/>
                </a:cubicBezTo>
                <a:cubicBezTo>
                  <a:pt x="4709428" y="3708977"/>
                  <a:pt x="4260949" y="4098054"/>
                  <a:pt x="3597412" y="3809973"/>
                </a:cubicBezTo>
                <a:lnTo>
                  <a:pt x="3469359" y="3746711"/>
                </a:lnTo>
                <a:lnTo>
                  <a:pt x="3467613" y="3749039"/>
                </a:lnTo>
                <a:lnTo>
                  <a:pt x="1140744" y="2406712"/>
                </a:lnTo>
                <a:lnTo>
                  <a:pt x="1106413" y="2390929"/>
                </a:lnTo>
                <a:cubicBezTo>
                  <a:pt x="981806" y="2338536"/>
                  <a:pt x="751638" y="2280125"/>
                  <a:pt x="524388" y="2439034"/>
                </a:cubicBezTo>
                <a:cubicBezTo>
                  <a:pt x="493272" y="2456259"/>
                  <a:pt x="383397" y="2578496"/>
                  <a:pt x="481908" y="2699822"/>
                </a:cubicBezTo>
                <a:lnTo>
                  <a:pt x="534930" y="2748871"/>
                </a:lnTo>
                <a:lnTo>
                  <a:pt x="3131028" y="4256919"/>
                </a:lnTo>
                <a:lnTo>
                  <a:pt x="3133781" y="4254182"/>
                </a:lnTo>
                <a:cubicBezTo>
                  <a:pt x="3635065" y="4509770"/>
                  <a:pt x="3537623" y="4817864"/>
                  <a:pt x="3329474" y="4984482"/>
                </a:cubicBezTo>
                <a:lnTo>
                  <a:pt x="3244523" y="5040342"/>
                </a:lnTo>
                <a:lnTo>
                  <a:pt x="3246633" y="5041899"/>
                </a:lnTo>
                <a:lnTo>
                  <a:pt x="1666754" y="5976619"/>
                </a:lnTo>
                <a:lnTo>
                  <a:pt x="1031753" y="5989319"/>
                </a:lnTo>
                <a:lnTo>
                  <a:pt x="2985013" y="4848859"/>
                </a:lnTo>
                <a:lnTo>
                  <a:pt x="2986375" y="4849864"/>
                </a:lnTo>
                <a:lnTo>
                  <a:pt x="3023517" y="4818840"/>
                </a:lnTo>
                <a:cubicBezTo>
                  <a:pt x="3187163" y="4661845"/>
                  <a:pt x="2978635" y="4522430"/>
                  <a:pt x="2898018" y="4488497"/>
                </a:cubicBezTo>
                <a:lnTo>
                  <a:pt x="2899842" y="4486684"/>
                </a:lnTo>
                <a:lnTo>
                  <a:pt x="259909" y="2961157"/>
                </a:lnTo>
                <a:cubicBezTo>
                  <a:pt x="74599" y="2848798"/>
                  <a:pt x="-135457" y="2588180"/>
                  <a:pt x="114812" y="2319019"/>
                </a:cubicBezTo>
                <a:cubicBezTo>
                  <a:pt x="287612" y="2136774"/>
                  <a:pt x="529690" y="2057429"/>
                  <a:pt x="763041" y="2052439"/>
                </a:cubicBezTo>
                <a:cubicBezTo>
                  <a:pt x="1029727" y="2046737"/>
                  <a:pt x="1285013" y="2133486"/>
                  <a:pt x="1412456" y="2194101"/>
                </a:cubicBezTo>
                <a:lnTo>
                  <a:pt x="1437758" y="2207521"/>
                </a:lnTo>
                <a:lnTo>
                  <a:pt x="1438153" y="2207259"/>
                </a:lnTo>
                <a:lnTo>
                  <a:pt x="1449062" y="2213516"/>
                </a:lnTo>
                <a:lnTo>
                  <a:pt x="1454027" y="2216149"/>
                </a:lnTo>
                <a:lnTo>
                  <a:pt x="1453852" y="2216263"/>
                </a:lnTo>
                <a:lnTo>
                  <a:pt x="3665733" y="3484879"/>
                </a:lnTo>
                <a:lnTo>
                  <a:pt x="3662745" y="3488863"/>
                </a:lnTo>
                <a:lnTo>
                  <a:pt x="3730941" y="3526785"/>
                </a:lnTo>
                <a:cubicBezTo>
                  <a:pt x="4107753" y="3714224"/>
                  <a:pt x="4390375" y="3531597"/>
                  <a:pt x="4407476" y="3503258"/>
                </a:cubicBezTo>
                <a:cubicBezTo>
                  <a:pt x="4463615" y="3445950"/>
                  <a:pt x="4505237" y="3348068"/>
                  <a:pt x="4400992" y="3243913"/>
                </a:cubicBezTo>
                <a:lnTo>
                  <a:pt x="4348035" y="3199851"/>
                </a:lnTo>
                <a:lnTo>
                  <a:pt x="3493013" y="2710180"/>
                </a:lnTo>
                <a:lnTo>
                  <a:pt x="3493834" y="2709220"/>
                </a:lnTo>
                <a:cubicBezTo>
                  <a:pt x="3204961" y="2532292"/>
                  <a:pt x="3210829" y="2209575"/>
                  <a:pt x="3297776" y="2056517"/>
                </a:cubicBezTo>
                <a:cubicBezTo>
                  <a:pt x="3481947" y="1732309"/>
                  <a:pt x="3998107" y="1574108"/>
                  <a:pt x="4637283" y="1930702"/>
                </a:cubicBezTo>
                <a:lnTo>
                  <a:pt x="6767073" y="3159759"/>
                </a:lnTo>
                <a:lnTo>
                  <a:pt x="6767073" y="3159760"/>
                </a:lnTo>
                <a:lnTo>
                  <a:pt x="6857505" y="3219580"/>
                </a:lnTo>
                <a:cubicBezTo>
                  <a:pt x="7297481" y="3486154"/>
                  <a:pt x="7554432" y="3278862"/>
                  <a:pt x="7620512" y="3233419"/>
                </a:cubicBezTo>
                <a:cubicBezTo>
                  <a:pt x="7666999" y="3182302"/>
                  <a:pt x="7735851" y="3094235"/>
                  <a:pt x="7627978" y="2978153"/>
                </a:cubicBezTo>
                <a:lnTo>
                  <a:pt x="7578478" y="2933972"/>
                </a:lnTo>
                <a:lnTo>
                  <a:pt x="4992237" y="1443552"/>
                </a:lnTo>
                <a:lnTo>
                  <a:pt x="4990977" y="1443990"/>
                </a:lnTo>
                <a:cubicBezTo>
                  <a:pt x="4767457" y="1311909"/>
                  <a:pt x="4342007" y="1010285"/>
                  <a:pt x="4755392" y="673100"/>
                </a:cubicBezTo>
                <a:cubicBezTo>
                  <a:pt x="5029712" y="508000"/>
                  <a:pt x="5304032" y="353060"/>
                  <a:pt x="5578352" y="193040"/>
                </a:cubicBezTo>
                <a:lnTo>
                  <a:pt x="5446272" y="129540"/>
                </a:lnTo>
                <a:lnTo>
                  <a:pt x="6220972" y="0"/>
                </a:lnTo>
                <a:close/>
              </a:path>
            </a:pathLst>
          </a:custGeom>
          <a:solidFill>
            <a:srgbClr val="6C6C6E"/>
          </a:solidFill>
          <a:ln w="38100">
            <a:solidFill>
              <a:schemeClr val="bg1"/>
            </a:solidFill>
          </a:ln>
          <a:effectLst>
            <a:outerShdw blurRad="571500" dist="76200" algn="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 </a:t>
            </a:r>
            <a:r>
              <a:rPr lang="en-US" sz="3600" dirty="0">
                <a:latin typeface="Cooper Black" panose="0208090404030B020404" pitchFamily="18" charset="0"/>
              </a:rPr>
              <a:t>Joins in HANA</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cxnSp>
        <p:nvCxnSpPr>
          <p:cNvPr id="15" name="Straight Connector 14">
            <a:extLst>
              <a:ext uri="{FF2B5EF4-FFF2-40B4-BE49-F238E27FC236}">
                <a16:creationId xmlns:a16="http://schemas.microsoft.com/office/drawing/2014/main" id="{5B6BEDF5-B91F-4629-86CE-2FCC734613AC}"/>
              </a:ext>
            </a:extLst>
          </p:cNvPr>
          <p:cNvCxnSpPr>
            <a:cxnSpLocks/>
          </p:cNvCxnSpPr>
          <p:nvPr/>
        </p:nvCxnSpPr>
        <p:spPr>
          <a:xfrm>
            <a:off x="2354902" y="3656269"/>
            <a:ext cx="2720463" cy="148861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65CB919-9DFA-4E42-BD2E-AE58D33DA300}"/>
              </a:ext>
            </a:extLst>
          </p:cNvPr>
          <p:cNvCxnSpPr>
            <a:cxnSpLocks/>
          </p:cNvCxnSpPr>
          <p:nvPr/>
        </p:nvCxnSpPr>
        <p:spPr>
          <a:xfrm>
            <a:off x="3122568" y="3008634"/>
            <a:ext cx="2623747" cy="1480609"/>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D4A2F8A-00F3-49FE-B6FE-378096879237}"/>
              </a:ext>
            </a:extLst>
          </p:cNvPr>
          <p:cNvCxnSpPr>
            <a:cxnSpLocks/>
          </p:cNvCxnSpPr>
          <p:nvPr/>
        </p:nvCxnSpPr>
        <p:spPr>
          <a:xfrm>
            <a:off x="5528446" y="3256608"/>
            <a:ext cx="1080271" cy="66478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D6DBBD0-E9CD-4D89-AEDC-3630D0D5FF92}"/>
              </a:ext>
            </a:extLst>
          </p:cNvPr>
          <p:cNvCxnSpPr>
            <a:cxnSpLocks/>
          </p:cNvCxnSpPr>
          <p:nvPr/>
        </p:nvCxnSpPr>
        <p:spPr>
          <a:xfrm>
            <a:off x="6580812" y="2775499"/>
            <a:ext cx="2338023" cy="1372234"/>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1F079C8-929C-4527-9CAB-3EDE7316CA0E}"/>
              </a:ext>
            </a:extLst>
          </p:cNvPr>
          <p:cNvCxnSpPr>
            <a:cxnSpLocks/>
          </p:cNvCxnSpPr>
          <p:nvPr/>
        </p:nvCxnSpPr>
        <p:spPr>
          <a:xfrm>
            <a:off x="6887171" y="1918788"/>
            <a:ext cx="2882498" cy="1595818"/>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43">
            <a:extLst>
              <a:ext uri="{FF2B5EF4-FFF2-40B4-BE49-F238E27FC236}">
                <a16:creationId xmlns:a16="http://schemas.microsoft.com/office/drawing/2014/main" id="{CD9D7AC3-B5D6-4756-AF37-7C83C6F7B053}"/>
              </a:ext>
            </a:extLst>
          </p:cNvPr>
          <p:cNvSpPr/>
          <p:nvPr/>
        </p:nvSpPr>
        <p:spPr>
          <a:xfrm>
            <a:off x="6776790" y="1442624"/>
            <a:ext cx="395352" cy="506501"/>
          </a:xfrm>
          <a:custGeom>
            <a:avLst/>
            <a:gdLst>
              <a:gd name="connsiteX0" fmla="*/ 0 w 104775"/>
              <a:gd name="connsiteY0" fmla="*/ 529590 h 529590"/>
              <a:gd name="connsiteX1" fmla="*/ 104775 w 104775"/>
              <a:gd name="connsiteY1" fmla="*/ 0 h 529590"/>
              <a:gd name="connsiteX0" fmla="*/ 154278 w 259053"/>
              <a:gd name="connsiteY0" fmla="*/ 529590 h 529590"/>
              <a:gd name="connsiteX1" fmla="*/ 259053 w 259053"/>
              <a:gd name="connsiteY1" fmla="*/ 0 h 529590"/>
              <a:gd name="connsiteX0" fmla="*/ 166109 w 270884"/>
              <a:gd name="connsiteY0" fmla="*/ 529590 h 529590"/>
              <a:gd name="connsiteX1" fmla="*/ 270884 w 270884"/>
              <a:gd name="connsiteY1" fmla="*/ 0 h 529590"/>
              <a:gd name="connsiteX0" fmla="*/ 168859 w 262204"/>
              <a:gd name="connsiteY0" fmla="*/ 508635 h 508635"/>
              <a:gd name="connsiteX1" fmla="*/ 262204 w 262204"/>
              <a:gd name="connsiteY1" fmla="*/ 0 h 508635"/>
              <a:gd name="connsiteX0" fmla="*/ 171707 w 265052"/>
              <a:gd name="connsiteY0" fmla="*/ 508635 h 508635"/>
              <a:gd name="connsiteX1" fmla="*/ 265052 w 265052"/>
              <a:gd name="connsiteY1" fmla="*/ 0 h 508635"/>
              <a:gd name="connsiteX0" fmla="*/ 142084 w 235429"/>
              <a:gd name="connsiteY0" fmla="*/ 508635 h 508635"/>
              <a:gd name="connsiteX1" fmla="*/ 235429 w 235429"/>
              <a:gd name="connsiteY1" fmla="*/ 0 h 508635"/>
              <a:gd name="connsiteX0" fmla="*/ 132707 w 266057"/>
              <a:gd name="connsiteY0" fmla="*/ 457200 h 457200"/>
              <a:gd name="connsiteX1" fmla="*/ 266057 w 266057"/>
              <a:gd name="connsiteY1" fmla="*/ 0 h 457200"/>
              <a:gd name="connsiteX0" fmla="*/ 131462 w 270527"/>
              <a:gd name="connsiteY0" fmla="*/ 472440 h 472440"/>
              <a:gd name="connsiteX1" fmla="*/ 270527 w 270527"/>
              <a:gd name="connsiteY1" fmla="*/ 0 h 472440"/>
              <a:gd name="connsiteX0" fmla="*/ 112161 w 251226"/>
              <a:gd name="connsiteY0" fmla="*/ 472440 h 472440"/>
              <a:gd name="connsiteX1" fmla="*/ 251226 w 251226"/>
              <a:gd name="connsiteY1" fmla="*/ 0 h 472440"/>
              <a:gd name="connsiteX0" fmla="*/ 119837 w 224612"/>
              <a:gd name="connsiteY0" fmla="*/ 441960 h 441960"/>
              <a:gd name="connsiteX1" fmla="*/ 224612 w 224612"/>
              <a:gd name="connsiteY1" fmla="*/ 0 h 441960"/>
              <a:gd name="connsiteX0" fmla="*/ 110578 w 257263"/>
              <a:gd name="connsiteY0" fmla="*/ 485775 h 485775"/>
              <a:gd name="connsiteX1" fmla="*/ 257263 w 257263"/>
              <a:gd name="connsiteY1" fmla="*/ 0 h 485775"/>
              <a:gd name="connsiteX0" fmla="*/ 112161 w 251226"/>
              <a:gd name="connsiteY0" fmla="*/ 487680 h 487680"/>
              <a:gd name="connsiteX1" fmla="*/ 251226 w 251226"/>
              <a:gd name="connsiteY1" fmla="*/ 0 h 487680"/>
              <a:gd name="connsiteX0" fmla="*/ 100436 w 239501"/>
              <a:gd name="connsiteY0" fmla="*/ 487680 h 487680"/>
              <a:gd name="connsiteX1" fmla="*/ 239501 w 239501"/>
              <a:gd name="connsiteY1" fmla="*/ 0 h 487680"/>
            </a:gdLst>
            <a:ahLst/>
            <a:cxnLst>
              <a:cxn ang="0">
                <a:pos x="connsiteX0" y="connsiteY0"/>
              </a:cxn>
              <a:cxn ang="0">
                <a:pos x="connsiteX1" y="connsiteY1"/>
              </a:cxn>
            </a:cxnLst>
            <a:rect l="l" t="t" r="r" b="b"/>
            <a:pathLst>
              <a:path w="239501" h="487680">
                <a:moveTo>
                  <a:pt x="100436" y="487680"/>
                </a:moveTo>
                <a:cubicBezTo>
                  <a:pt x="-148484" y="242570"/>
                  <a:pt x="130281" y="75565"/>
                  <a:pt x="239501"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44">
            <a:extLst>
              <a:ext uri="{FF2B5EF4-FFF2-40B4-BE49-F238E27FC236}">
                <a16:creationId xmlns:a16="http://schemas.microsoft.com/office/drawing/2014/main" id="{2D75002A-8FD1-4E4C-B81B-09F3B49FCA9E}"/>
              </a:ext>
            </a:extLst>
          </p:cNvPr>
          <p:cNvSpPr/>
          <p:nvPr/>
        </p:nvSpPr>
        <p:spPr>
          <a:xfrm>
            <a:off x="5787995" y="3924062"/>
            <a:ext cx="976875" cy="609868"/>
          </a:xfrm>
          <a:custGeom>
            <a:avLst/>
            <a:gdLst>
              <a:gd name="connsiteX0" fmla="*/ 0 w 774700"/>
              <a:gd name="connsiteY0" fmla="*/ 612140 h 612140"/>
              <a:gd name="connsiteX1" fmla="*/ 774700 w 774700"/>
              <a:gd name="connsiteY1" fmla="*/ 0 h 612140"/>
              <a:gd name="connsiteX0" fmla="*/ 0 w 723900"/>
              <a:gd name="connsiteY0" fmla="*/ 627380 h 627380"/>
              <a:gd name="connsiteX1" fmla="*/ 723900 w 723900"/>
              <a:gd name="connsiteY1" fmla="*/ 0 h 627380"/>
              <a:gd name="connsiteX0" fmla="*/ 0 w 723900"/>
              <a:gd name="connsiteY0" fmla="*/ 627380 h 657420"/>
              <a:gd name="connsiteX1" fmla="*/ 723900 w 723900"/>
              <a:gd name="connsiteY1" fmla="*/ 0 h 657420"/>
              <a:gd name="connsiteX0" fmla="*/ 0 w 739140"/>
              <a:gd name="connsiteY0" fmla="*/ 563880 h 596788"/>
              <a:gd name="connsiteX1" fmla="*/ 739140 w 739140"/>
              <a:gd name="connsiteY1" fmla="*/ 0 h 596788"/>
              <a:gd name="connsiteX0" fmla="*/ 0 w 723900"/>
              <a:gd name="connsiteY0" fmla="*/ 612140 h 642823"/>
              <a:gd name="connsiteX1" fmla="*/ 723900 w 723900"/>
              <a:gd name="connsiteY1" fmla="*/ 0 h 642823"/>
              <a:gd name="connsiteX0" fmla="*/ 0 w 796848"/>
              <a:gd name="connsiteY0" fmla="*/ 612140 h 645289"/>
              <a:gd name="connsiteX1" fmla="*/ 723900 w 796848"/>
              <a:gd name="connsiteY1" fmla="*/ 0 h 645289"/>
              <a:gd name="connsiteX0" fmla="*/ 0 w 801076"/>
              <a:gd name="connsiteY0" fmla="*/ 612140 h 627736"/>
              <a:gd name="connsiteX1" fmla="*/ 723900 w 801076"/>
              <a:gd name="connsiteY1" fmla="*/ 0 h 627736"/>
              <a:gd name="connsiteX0" fmla="*/ 0 w 801076"/>
              <a:gd name="connsiteY0" fmla="*/ 612140 h 627736"/>
              <a:gd name="connsiteX1" fmla="*/ 723900 w 801076"/>
              <a:gd name="connsiteY1" fmla="*/ 0 h 627736"/>
            </a:gdLst>
            <a:ahLst/>
            <a:cxnLst>
              <a:cxn ang="0">
                <a:pos x="connsiteX0" y="connsiteY0"/>
              </a:cxn>
              <a:cxn ang="0">
                <a:pos x="connsiteX1" y="connsiteY1"/>
              </a:cxn>
            </a:cxnLst>
            <a:rect l="l" t="t" r="r" b="b"/>
            <a:pathLst>
              <a:path w="801076" h="627736">
                <a:moveTo>
                  <a:pt x="0" y="612140"/>
                </a:moveTo>
                <a:cubicBezTo>
                  <a:pt x="641773" y="717973"/>
                  <a:pt x="958427" y="259927"/>
                  <a:pt x="723900"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45">
            <a:extLst>
              <a:ext uri="{FF2B5EF4-FFF2-40B4-BE49-F238E27FC236}">
                <a16:creationId xmlns:a16="http://schemas.microsoft.com/office/drawing/2014/main" id="{659B0308-4AFB-4887-B56B-6EAC2730CCF3}"/>
              </a:ext>
            </a:extLst>
          </p:cNvPr>
          <p:cNvSpPr/>
          <p:nvPr/>
        </p:nvSpPr>
        <p:spPr>
          <a:xfrm>
            <a:off x="2123387" y="2919136"/>
            <a:ext cx="993905" cy="738450"/>
          </a:xfrm>
          <a:custGeom>
            <a:avLst/>
            <a:gdLst>
              <a:gd name="connsiteX0" fmla="*/ 739140 w 739140"/>
              <a:gd name="connsiteY0" fmla="*/ 0 h 627380"/>
              <a:gd name="connsiteX1" fmla="*/ 0 w 739140"/>
              <a:gd name="connsiteY1" fmla="*/ 627380 h 627380"/>
              <a:gd name="connsiteX0" fmla="*/ 739140 w 739140"/>
              <a:gd name="connsiteY0" fmla="*/ 76294 h 703674"/>
              <a:gd name="connsiteX1" fmla="*/ 0 w 739140"/>
              <a:gd name="connsiteY1" fmla="*/ 703674 h 703674"/>
              <a:gd name="connsiteX0" fmla="*/ 978522 w 978522"/>
              <a:gd name="connsiteY0" fmla="*/ 75374 h 702754"/>
              <a:gd name="connsiteX1" fmla="*/ 239382 w 978522"/>
              <a:gd name="connsiteY1" fmla="*/ 702754 h 702754"/>
              <a:gd name="connsiteX0" fmla="*/ 951130 w 951130"/>
              <a:gd name="connsiteY0" fmla="*/ 88959 h 716339"/>
              <a:gd name="connsiteX1" fmla="*/ 211990 w 951130"/>
              <a:gd name="connsiteY1" fmla="*/ 716339 h 716339"/>
              <a:gd name="connsiteX0" fmla="*/ 972538 w 972538"/>
              <a:gd name="connsiteY0" fmla="*/ 92917 h 720297"/>
              <a:gd name="connsiteX1" fmla="*/ 233398 w 972538"/>
              <a:gd name="connsiteY1" fmla="*/ 720297 h 720297"/>
              <a:gd name="connsiteX0" fmla="*/ 956973 w 956973"/>
              <a:gd name="connsiteY0" fmla="*/ 79898 h 707278"/>
              <a:gd name="connsiteX1" fmla="*/ 217833 w 956973"/>
              <a:gd name="connsiteY1" fmla="*/ 707278 h 707278"/>
              <a:gd name="connsiteX0" fmla="*/ 956973 w 956973"/>
              <a:gd name="connsiteY0" fmla="*/ 83631 h 711011"/>
              <a:gd name="connsiteX1" fmla="*/ 217833 w 956973"/>
              <a:gd name="connsiteY1" fmla="*/ 711011 h 711011"/>
            </a:gdLst>
            <a:ahLst/>
            <a:cxnLst>
              <a:cxn ang="0">
                <a:pos x="connsiteX0" y="connsiteY0"/>
              </a:cxn>
              <a:cxn ang="0">
                <a:pos x="connsiteX1" y="connsiteY1"/>
              </a:cxn>
            </a:cxnLst>
            <a:rect l="l" t="t" r="r" b="b"/>
            <a:pathLst>
              <a:path w="956973" h="711011">
                <a:moveTo>
                  <a:pt x="956973" y="83631"/>
                </a:moveTo>
                <a:cubicBezTo>
                  <a:pt x="121313" y="-230482"/>
                  <a:pt x="-280007" y="420604"/>
                  <a:pt x="217833" y="711011"/>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46">
            <a:extLst>
              <a:ext uri="{FF2B5EF4-FFF2-40B4-BE49-F238E27FC236}">
                <a16:creationId xmlns:a16="http://schemas.microsoft.com/office/drawing/2014/main" id="{30194A05-D334-4848-9314-897FA5500D77}"/>
              </a:ext>
            </a:extLst>
          </p:cNvPr>
          <p:cNvSpPr/>
          <p:nvPr/>
        </p:nvSpPr>
        <p:spPr>
          <a:xfrm>
            <a:off x="5075365" y="5155009"/>
            <a:ext cx="229466" cy="401457"/>
          </a:xfrm>
          <a:custGeom>
            <a:avLst/>
            <a:gdLst>
              <a:gd name="connsiteX0" fmla="*/ 0 w 78105"/>
              <a:gd name="connsiteY0" fmla="*/ 0 h 478155"/>
              <a:gd name="connsiteX1" fmla="*/ 78105 w 78105"/>
              <a:gd name="connsiteY1" fmla="*/ 478155 h 478155"/>
              <a:gd name="connsiteX0" fmla="*/ 0 w 144917"/>
              <a:gd name="connsiteY0" fmla="*/ 0 h 478155"/>
              <a:gd name="connsiteX1" fmla="*/ 78105 w 144917"/>
              <a:gd name="connsiteY1" fmla="*/ 478155 h 478155"/>
              <a:gd name="connsiteX0" fmla="*/ 0 w 208545"/>
              <a:gd name="connsiteY0" fmla="*/ 0 h 478155"/>
              <a:gd name="connsiteX1" fmla="*/ 78105 w 208545"/>
              <a:gd name="connsiteY1" fmla="*/ 478155 h 478155"/>
            </a:gdLst>
            <a:ahLst/>
            <a:cxnLst>
              <a:cxn ang="0">
                <a:pos x="connsiteX0" y="connsiteY0"/>
              </a:cxn>
              <a:cxn ang="0">
                <a:pos x="connsiteX1" y="connsiteY1"/>
              </a:cxn>
            </a:cxnLst>
            <a:rect l="l" t="t" r="r" b="b"/>
            <a:pathLst>
              <a:path w="208545" h="478155">
                <a:moveTo>
                  <a:pt x="0" y="0"/>
                </a:moveTo>
                <a:cubicBezTo>
                  <a:pt x="288925" y="227965"/>
                  <a:pt x="240665" y="330200"/>
                  <a:pt x="78105" y="478155"/>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47">
            <a:extLst>
              <a:ext uri="{FF2B5EF4-FFF2-40B4-BE49-F238E27FC236}">
                <a16:creationId xmlns:a16="http://schemas.microsoft.com/office/drawing/2014/main" id="{58253C7D-B9FA-4AE0-963A-ACF720E93062}"/>
              </a:ext>
            </a:extLst>
          </p:cNvPr>
          <p:cNvSpPr/>
          <p:nvPr/>
        </p:nvSpPr>
        <p:spPr>
          <a:xfrm>
            <a:off x="8960515" y="3541516"/>
            <a:ext cx="1079286" cy="735440"/>
          </a:xfrm>
          <a:custGeom>
            <a:avLst/>
            <a:gdLst>
              <a:gd name="connsiteX0" fmla="*/ 0 w 838200"/>
              <a:gd name="connsiteY0" fmla="*/ 614680 h 614680"/>
              <a:gd name="connsiteX1" fmla="*/ 838200 w 838200"/>
              <a:gd name="connsiteY1" fmla="*/ 0 h 614680"/>
              <a:gd name="connsiteX0" fmla="*/ 0 w 825500"/>
              <a:gd name="connsiteY0" fmla="*/ 609600 h 609600"/>
              <a:gd name="connsiteX1" fmla="*/ 825500 w 825500"/>
              <a:gd name="connsiteY1" fmla="*/ 0 h 609600"/>
              <a:gd name="connsiteX0" fmla="*/ 0 w 825500"/>
              <a:gd name="connsiteY0" fmla="*/ 609600 h 700023"/>
              <a:gd name="connsiteX1" fmla="*/ 825500 w 825500"/>
              <a:gd name="connsiteY1" fmla="*/ 0 h 700023"/>
              <a:gd name="connsiteX0" fmla="*/ 0 w 1039182"/>
              <a:gd name="connsiteY0" fmla="*/ 609600 h 708112"/>
              <a:gd name="connsiteX1" fmla="*/ 825500 w 1039182"/>
              <a:gd name="connsiteY1" fmla="*/ 0 h 708112"/>
            </a:gdLst>
            <a:ahLst/>
            <a:cxnLst>
              <a:cxn ang="0">
                <a:pos x="connsiteX0" y="connsiteY0"/>
              </a:cxn>
              <a:cxn ang="0">
                <a:pos x="connsiteX1" y="connsiteY1"/>
              </a:cxn>
            </a:cxnLst>
            <a:rect l="l" t="t" r="r" b="b"/>
            <a:pathLst>
              <a:path w="1039182" h="708112">
                <a:moveTo>
                  <a:pt x="0" y="609600"/>
                </a:moveTo>
                <a:cubicBezTo>
                  <a:pt x="831427" y="957580"/>
                  <a:pt x="1355513" y="294640"/>
                  <a:pt x="825500"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48">
            <a:extLst>
              <a:ext uri="{FF2B5EF4-FFF2-40B4-BE49-F238E27FC236}">
                <a16:creationId xmlns:a16="http://schemas.microsoft.com/office/drawing/2014/main" id="{98FE25BB-B1C2-43A9-A0CD-7BCA9EA353D0}"/>
              </a:ext>
            </a:extLst>
          </p:cNvPr>
          <p:cNvSpPr/>
          <p:nvPr/>
        </p:nvSpPr>
        <p:spPr>
          <a:xfrm>
            <a:off x="5417528" y="2600454"/>
            <a:ext cx="1161511" cy="650216"/>
          </a:xfrm>
          <a:custGeom>
            <a:avLst/>
            <a:gdLst>
              <a:gd name="connsiteX0" fmla="*/ 1013460 w 1013460"/>
              <a:gd name="connsiteY0" fmla="*/ 0 h 464820"/>
              <a:gd name="connsiteX1" fmla="*/ 0 w 1013460"/>
              <a:gd name="connsiteY1" fmla="*/ 464820 h 464820"/>
              <a:gd name="connsiteX0" fmla="*/ 1128320 w 1128320"/>
              <a:gd name="connsiteY0" fmla="*/ 0 h 464820"/>
              <a:gd name="connsiteX1" fmla="*/ 114860 w 1128320"/>
              <a:gd name="connsiteY1" fmla="*/ 464820 h 464820"/>
              <a:gd name="connsiteX0" fmla="*/ 1138579 w 1138579"/>
              <a:gd name="connsiteY0" fmla="*/ 136642 h 601462"/>
              <a:gd name="connsiteX1" fmla="*/ 125119 w 1138579"/>
              <a:gd name="connsiteY1" fmla="*/ 601462 h 601462"/>
              <a:gd name="connsiteX0" fmla="*/ 1128197 w 1128197"/>
              <a:gd name="connsiteY0" fmla="*/ 131268 h 596088"/>
              <a:gd name="connsiteX1" fmla="*/ 114737 w 1128197"/>
              <a:gd name="connsiteY1" fmla="*/ 596088 h 596088"/>
              <a:gd name="connsiteX0" fmla="*/ 1126728 w 1126728"/>
              <a:gd name="connsiteY0" fmla="*/ 151503 h 616323"/>
              <a:gd name="connsiteX1" fmla="*/ 113268 w 1126728"/>
              <a:gd name="connsiteY1" fmla="*/ 616323 h 616323"/>
              <a:gd name="connsiteX0" fmla="*/ 1129698 w 1129698"/>
              <a:gd name="connsiteY0" fmla="*/ 137168 h 601988"/>
              <a:gd name="connsiteX1" fmla="*/ 116238 w 1129698"/>
              <a:gd name="connsiteY1" fmla="*/ 601988 h 601988"/>
              <a:gd name="connsiteX0" fmla="*/ 1141902 w 1141902"/>
              <a:gd name="connsiteY0" fmla="*/ 140244 h 591729"/>
              <a:gd name="connsiteX1" fmla="*/ 115107 w 1141902"/>
              <a:gd name="connsiteY1" fmla="*/ 591729 h 591729"/>
              <a:gd name="connsiteX0" fmla="*/ 1116337 w 1116337"/>
              <a:gd name="connsiteY0" fmla="*/ 134944 h 586429"/>
              <a:gd name="connsiteX1" fmla="*/ 89542 w 1116337"/>
              <a:gd name="connsiteY1" fmla="*/ 586429 h 586429"/>
              <a:gd name="connsiteX0" fmla="*/ 1130488 w 1130488"/>
              <a:gd name="connsiteY0" fmla="*/ 137523 h 577578"/>
              <a:gd name="connsiteX1" fmla="*/ 88453 w 1130488"/>
              <a:gd name="connsiteY1" fmla="*/ 577578 h 577578"/>
              <a:gd name="connsiteX0" fmla="*/ 1142360 w 1142360"/>
              <a:gd name="connsiteY0" fmla="*/ 126041 h 566096"/>
              <a:gd name="connsiteX1" fmla="*/ 100325 w 1142360"/>
              <a:gd name="connsiteY1" fmla="*/ 566096 h 566096"/>
              <a:gd name="connsiteX0" fmla="*/ 1148828 w 1148828"/>
              <a:gd name="connsiteY0" fmla="*/ 154472 h 594527"/>
              <a:gd name="connsiteX1" fmla="*/ 106793 w 1148828"/>
              <a:gd name="connsiteY1" fmla="*/ 594527 h 594527"/>
              <a:gd name="connsiteX0" fmla="*/ 1121017 w 1121017"/>
              <a:gd name="connsiteY0" fmla="*/ 150582 h 609687"/>
              <a:gd name="connsiteX1" fmla="*/ 109462 w 1121017"/>
              <a:gd name="connsiteY1" fmla="*/ 609687 h 609687"/>
              <a:gd name="connsiteX0" fmla="*/ 1132229 w 1132229"/>
              <a:gd name="connsiteY0" fmla="*/ 178144 h 637249"/>
              <a:gd name="connsiteX1" fmla="*/ 120674 w 1132229"/>
              <a:gd name="connsiteY1" fmla="*/ 637249 h 637249"/>
              <a:gd name="connsiteX0" fmla="*/ 1118351 w 1118351"/>
              <a:gd name="connsiteY0" fmla="*/ 166950 h 626055"/>
              <a:gd name="connsiteX1" fmla="*/ 106796 w 1118351"/>
              <a:gd name="connsiteY1" fmla="*/ 626055 h 626055"/>
            </a:gdLst>
            <a:ahLst/>
            <a:cxnLst>
              <a:cxn ang="0">
                <a:pos x="connsiteX0" y="connsiteY0"/>
              </a:cxn>
              <a:cxn ang="0">
                <a:pos x="connsiteX1" y="connsiteY1"/>
              </a:cxn>
            </a:cxnLst>
            <a:rect l="l" t="t" r="r" b="b"/>
            <a:pathLst>
              <a:path w="1118351" h="626055">
                <a:moveTo>
                  <a:pt x="1118351" y="166950"/>
                </a:moveTo>
                <a:cubicBezTo>
                  <a:pt x="416676" y="-262945"/>
                  <a:pt x="-269759" y="227275"/>
                  <a:pt x="106796" y="626055"/>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40D96A4D-A0FA-49D1-8F7F-55174177DEE0}"/>
              </a:ext>
            </a:extLst>
          </p:cNvPr>
          <p:cNvCxnSpPr/>
          <p:nvPr/>
        </p:nvCxnSpPr>
        <p:spPr>
          <a:xfrm>
            <a:off x="7993322" y="1846791"/>
            <a:ext cx="989259"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2FA90F0-0700-4FB8-BF62-00C7180E7826}"/>
              </a:ext>
            </a:extLst>
          </p:cNvPr>
          <p:cNvCxnSpPr/>
          <p:nvPr/>
        </p:nvCxnSpPr>
        <p:spPr>
          <a:xfrm>
            <a:off x="9668546" y="2868908"/>
            <a:ext cx="989259"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03EEBE3-565F-4D2B-86D2-1F45F28AF52D}"/>
              </a:ext>
            </a:extLst>
          </p:cNvPr>
          <p:cNvCxnSpPr>
            <a:cxnSpLocks/>
          </p:cNvCxnSpPr>
          <p:nvPr/>
        </p:nvCxnSpPr>
        <p:spPr>
          <a:xfrm>
            <a:off x="8885018" y="3857408"/>
            <a:ext cx="0" cy="2075748"/>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AD1E9EA-8984-47F0-AF68-D78CA85A58BB}"/>
              </a:ext>
            </a:extLst>
          </p:cNvPr>
          <p:cNvCxnSpPr>
            <a:cxnSpLocks/>
          </p:cNvCxnSpPr>
          <p:nvPr/>
        </p:nvCxnSpPr>
        <p:spPr>
          <a:xfrm>
            <a:off x="7406188" y="2932951"/>
            <a:ext cx="39582" cy="2190879"/>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A6A427F-5C2D-4FA4-8F61-94E0139777C9}"/>
              </a:ext>
            </a:extLst>
          </p:cNvPr>
          <p:cNvCxnSpPr>
            <a:cxnSpLocks/>
          </p:cNvCxnSpPr>
          <p:nvPr/>
        </p:nvCxnSpPr>
        <p:spPr>
          <a:xfrm>
            <a:off x="4683577" y="2054026"/>
            <a:ext cx="0" cy="115945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B22E8B0-7265-4357-AC76-6E3EA794F2EB}"/>
              </a:ext>
            </a:extLst>
          </p:cNvPr>
          <p:cNvCxnSpPr>
            <a:cxnSpLocks/>
          </p:cNvCxnSpPr>
          <p:nvPr/>
        </p:nvCxnSpPr>
        <p:spPr>
          <a:xfrm>
            <a:off x="3138065" y="1343381"/>
            <a:ext cx="0" cy="124209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2" name="Freeform: Shape 148">
            <a:extLst>
              <a:ext uri="{FF2B5EF4-FFF2-40B4-BE49-F238E27FC236}">
                <a16:creationId xmlns:a16="http://schemas.microsoft.com/office/drawing/2014/main" id="{64FB37D9-2D69-4EFC-9437-8353E58D3998}"/>
              </a:ext>
            </a:extLst>
          </p:cNvPr>
          <p:cNvSpPr/>
          <p:nvPr/>
        </p:nvSpPr>
        <p:spPr>
          <a:xfrm>
            <a:off x="3783393" y="4900756"/>
            <a:ext cx="914075" cy="682589"/>
          </a:xfrm>
          <a:custGeom>
            <a:avLst/>
            <a:gdLst>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60017"/>
              <a:gd name="connsiteX1" fmla="*/ 535305 w 880110"/>
              <a:gd name="connsiteY1" fmla="*/ 657225 h 660017"/>
              <a:gd name="connsiteX2" fmla="*/ 880110 w 880110"/>
              <a:gd name="connsiteY2" fmla="*/ 430530 h 660017"/>
              <a:gd name="connsiteX3" fmla="*/ 880110 w 880110"/>
              <a:gd name="connsiteY3" fmla="*/ 0 h 660017"/>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Lst>
            <a:ahLst/>
            <a:cxnLst>
              <a:cxn ang="0">
                <a:pos x="connsiteX0" y="connsiteY0"/>
              </a:cxn>
              <a:cxn ang="0">
                <a:pos x="connsiteX1" y="connsiteY1"/>
              </a:cxn>
              <a:cxn ang="0">
                <a:pos x="connsiteX2" y="connsiteY2"/>
              </a:cxn>
              <a:cxn ang="0">
                <a:pos x="connsiteX3" y="connsiteY3"/>
              </a:cxn>
            </a:cxnLst>
            <a:rect l="l" t="t" r="r" b="b"/>
            <a:pathLst>
              <a:path w="880110" h="657225">
                <a:moveTo>
                  <a:pt x="0" y="657225"/>
                </a:moveTo>
                <a:lnTo>
                  <a:pt x="535305" y="657225"/>
                </a:lnTo>
                <a:cubicBezTo>
                  <a:pt x="865505" y="652145"/>
                  <a:pt x="877570" y="506095"/>
                  <a:pt x="880110" y="430530"/>
                </a:cubicBezTo>
                <a:lnTo>
                  <a:pt x="880110" y="0"/>
                </a:lnTo>
              </a:path>
            </a:pathLst>
          </a:cu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149">
            <a:extLst>
              <a:ext uri="{FF2B5EF4-FFF2-40B4-BE49-F238E27FC236}">
                <a16:creationId xmlns:a16="http://schemas.microsoft.com/office/drawing/2014/main" id="{A4DF16E8-207F-4DA8-98B8-3637E59ACA44}"/>
              </a:ext>
            </a:extLst>
          </p:cNvPr>
          <p:cNvSpPr/>
          <p:nvPr/>
        </p:nvSpPr>
        <p:spPr>
          <a:xfrm>
            <a:off x="2223990" y="3942227"/>
            <a:ext cx="914075" cy="682589"/>
          </a:xfrm>
          <a:custGeom>
            <a:avLst/>
            <a:gdLst>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60017"/>
              <a:gd name="connsiteX1" fmla="*/ 535305 w 880110"/>
              <a:gd name="connsiteY1" fmla="*/ 657225 h 660017"/>
              <a:gd name="connsiteX2" fmla="*/ 880110 w 880110"/>
              <a:gd name="connsiteY2" fmla="*/ 430530 h 660017"/>
              <a:gd name="connsiteX3" fmla="*/ 880110 w 880110"/>
              <a:gd name="connsiteY3" fmla="*/ 0 h 660017"/>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Lst>
            <a:ahLst/>
            <a:cxnLst>
              <a:cxn ang="0">
                <a:pos x="connsiteX0" y="connsiteY0"/>
              </a:cxn>
              <a:cxn ang="0">
                <a:pos x="connsiteX1" y="connsiteY1"/>
              </a:cxn>
              <a:cxn ang="0">
                <a:pos x="connsiteX2" y="connsiteY2"/>
              </a:cxn>
              <a:cxn ang="0">
                <a:pos x="connsiteX3" y="connsiteY3"/>
              </a:cxn>
            </a:cxnLst>
            <a:rect l="l" t="t" r="r" b="b"/>
            <a:pathLst>
              <a:path w="880110" h="657225">
                <a:moveTo>
                  <a:pt x="0" y="657225"/>
                </a:moveTo>
                <a:lnTo>
                  <a:pt x="535305" y="657225"/>
                </a:lnTo>
                <a:cubicBezTo>
                  <a:pt x="865505" y="652145"/>
                  <a:pt x="877570" y="506095"/>
                  <a:pt x="880110" y="430530"/>
                </a:cubicBezTo>
                <a:lnTo>
                  <a:pt x="880110" y="0"/>
                </a:lnTo>
              </a:path>
            </a:pathLst>
          </a:cu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134">
            <a:extLst>
              <a:ext uri="{FF2B5EF4-FFF2-40B4-BE49-F238E27FC236}">
                <a16:creationId xmlns:a16="http://schemas.microsoft.com/office/drawing/2014/main" id="{A8CCC1B2-DC81-47F8-8845-378E54771638}"/>
              </a:ext>
            </a:extLst>
          </p:cNvPr>
          <p:cNvSpPr/>
          <p:nvPr/>
        </p:nvSpPr>
        <p:spPr>
          <a:xfrm>
            <a:off x="1112393" y="416540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1"/>
                </a:solidFill>
              </a:rPr>
              <a:t> 02</a:t>
            </a:r>
          </a:p>
          <a:p>
            <a:pPr algn="ctr"/>
            <a:r>
              <a:rPr lang="en-US" sz="1600" b="1" dirty="0">
                <a:solidFill>
                  <a:schemeClr val="tx1"/>
                </a:solidFill>
              </a:rPr>
              <a:t>Left Outer join</a:t>
            </a:r>
            <a:endParaRPr lang="en-US" sz="1600" dirty="0">
              <a:solidFill>
                <a:schemeClr val="tx1"/>
              </a:solidFill>
            </a:endParaRPr>
          </a:p>
        </p:txBody>
      </p:sp>
      <p:sp>
        <p:nvSpPr>
          <p:cNvPr id="35" name="Freeform 108">
            <a:extLst>
              <a:ext uri="{FF2B5EF4-FFF2-40B4-BE49-F238E27FC236}">
                <a16:creationId xmlns:a16="http://schemas.microsoft.com/office/drawing/2014/main" id="{1C8FF675-D10E-4EC3-A1C5-C41144CE9775}"/>
              </a:ext>
            </a:extLst>
          </p:cNvPr>
          <p:cNvSpPr>
            <a:spLocks noEditPoints="1"/>
          </p:cNvSpPr>
          <p:nvPr/>
        </p:nvSpPr>
        <p:spPr bwMode="auto">
          <a:xfrm>
            <a:off x="2774467" y="3234191"/>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1"/>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36" name="Oval 35">
            <a:extLst>
              <a:ext uri="{FF2B5EF4-FFF2-40B4-BE49-F238E27FC236}">
                <a16:creationId xmlns:a16="http://schemas.microsoft.com/office/drawing/2014/main" id="{AC1F411A-0448-4526-8985-A36E19AA838D}"/>
              </a:ext>
            </a:extLst>
          </p:cNvPr>
          <p:cNvSpPr/>
          <p:nvPr/>
        </p:nvSpPr>
        <p:spPr>
          <a:xfrm>
            <a:off x="2858380" y="330934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D446FC64-0A5F-460C-BA07-CEAAF3D39A0C}"/>
              </a:ext>
            </a:extLst>
          </p:cNvPr>
          <p:cNvSpPr txBox="1"/>
          <p:nvPr/>
        </p:nvSpPr>
        <p:spPr>
          <a:xfrm>
            <a:off x="3021148" y="3828166"/>
            <a:ext cx="163157" cy="191793"/>
          </a:xfrm>
          <a:prstGeom prst="rect">
            <a:avLst/>
          </a:prstGeom>
          <a:noFill/>
        </p:spPr>
        <p:txBody>
          <a:bodyPr wrap="none" lIns="0" tIns="0" rIns="0" bIns="0" rtlCol="0">
            <a:spAutoFit/>
          </a:bodyPr>
          <a:lstStyle/>
          <a:p>
            <a:r>
              <a:rPr lang="en-US" sz="1200" b="1" dirty="0">
                <a:solidFill>
                  <a:schemeClr val="bg1"/>
                </a:solidFill>
              </a:rPr>
              <a:t>02</a:t>
            </a:r>
          </a:p>
        </p:txBody>
      </p:sp>
      <p:pic>
        <p:nvPicPr>
          <p:cNvPr id="38" name="Graphic 91">
            <a:extLst>
              <a:ext uri="{FF2B5EF4-FFF2-40B4-BE49-F238E27FC236}">
                <a16:creationId xmlns:a16="http://schemas.microsoft.com/office/drawing/2014/main" id="{F4612649-2556-4300-8B80-C1AAB3214AE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67809" y="3418772"/>
            <a:ext cx="269837" cy="269837"/>
          </a:xfrm>
          <a:prstGeom prst="rect">
            <a:avLst/>
          </a:prstGeom>
        </p:spPr>
      </p:pic>
      <p:sp>
        <p:nvSpPr>
          <p:cNvPr id="39" name="Freeform 108">
            <a:extLst>
              <a:ext uri="{FF2B5EF4-FFF2-40B4-BE49-F238E27FC236}">
                <a16:creationId xmlns:a16="http://schemas.microsoft.com/office/drawing/2014/main" id="{7B98D17B-EB6A-4D63-B96C-5F58C803C8DB}"/>
              </a:ext>
            </a:extLst>
          </p:cNvPr>
          <p:cNvSpPr>
            <a:spLocks noEditPoints="1"/>
          </p:cNvSpPr>
          <p:nvPr/>
        </p:nvSpPr>
        <p:spPr bwMode="auto">
          <a:xfrm>
            <a:off x="4359919" y="4148260"/>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tx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40" name="Oval 39">
            <a:extLst>
              <a:ext uri="{FF2B5EF4-FFF2-40B4-BE49-F238E27FC236}">
                <a16:creationId xmlns:a16="http://schemas.microsoft.com/office/drawing/2014/main" id="{F7B6ACE0-B942-4B11-BAA1-BC2097BC278D}"/>
              </a:ext>
            </a:extLst>
          </p:cNvPr>
          <p:cNvSpPr/>
          <p:nvPr/>
        </p:nvSpPr>
        <p:spPr>
          <a:xfrm>
            <a:off x="4443832" y="422341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92">
            <a:extLst>
              <a:ext uri="{FF2B5EF4-FFF2-40B4-BE49-F238E27FC236}">
                <a16:creationId xmlns:a16="http://schemas.microsoft.com/office/drawing/2014/main" id="{A3425AD7-D3C2-44FD-B703-076260AD301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56906" y="4336488"/>
            <a:ext cx="262546" cy="262544"/>
          </a:xfrm>
          <a:prstGeom prst="rect">
            <a:avLst/>
          </a:prstGeom>
        </p:spPr>
      </p:pic>
      <p:sp>
        <p:nvSpPr>
          <p:cNvPr id="42" name="TextBox 41">
            <a:extLst>
              <a:ext uri="{FF2B5EF4-FFF2-40B4-BE49-F238E27FC236}">
                <a16:creationId xmlns:a16="http://schemas.microsoft.com/office/drawing/2014/main" id="{85661558-6545-4537-9336-9B4C2059A570}"/>
              </a:ext>
            </a:extLst>
          </p:cNvPr>
          <p:cNvSpPr txBox="1"/>
          <p:nvPr/>
        </p:nvSpPr>
        <p:spPr>
          <a:xfrm>
            <a:off x="4606601" y="4720860"/>
            <a:ext cx="163157" cy="191793"/>
          </a:xfrm>
          <a:prstGeom prst="rect">
            <a:avLst/>
          </a:prstGeom>
          <a:noFill/>
        </p:spPr>
        <p:txBody>
          <a:bodyPr wrap="none" lIns="0" tIns="0" rIns="0" bIns="0" rtlCol="0">
            <a:spAutoFit/>
          </a:bodyPr>
          <a:lstStyle/>
          <a:p>
            <a:r>
              <a:rPr lang="en-US" sz="1200" b="1" dirty="0">
                <a:solidFill>
                  <a:schemeClr val="bg1"/>
                </a:solidFill>
              </a:rPr>
              <a:t>01</a:t>
            </a:r>
          </a:p>
        </p:txBody>
      </p:sp>
      <p:sp>
        <p:nvSpPr>
          <p:cNvPr id="43" name="Rectangle: Rounded Corners 133">
            <a:extLst>
              <a:ext uri="{FF2B5EF4-FFF2-40B4-BE49-F238E27FC236}">
                <a16:creationId xmlns:a16="http://schemas.microsoft.com/office/drawing/2014/main" id="{842102F9-C7AD-408A-BB70-6E9F85A327FB}"/>
              </a:ext>
            </a:extLst>
          </p:cNvPr>
          <p:cNvSpPr/>
          <p:nvPr/>
        </p:nvSpPr>
        <p:spPr>
          <a:xfrm>
            <a:off x="2713674" y="507420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tx2"/>
                </a:solidFill>
              </a:rPr>
              <a:t> 01</a:t>
            </a:r>
          </a:p>
          <a:p>
            <a:pPr algn="ctr"/>
            <a:r>
              <a:rPr lang="en-US" sz="1600" b="1" dirty="0">
                <a:solidFill>
                  <a:schemeClr val="tx1"/>
                </a:solidFill>
              </a:rPr>
              <a:t>Inner join</a:t>
            </a:r>
            <a:endParaRPr lang="en-US" sz="1600" dirty="0">
              <a:solidFill>
                <a:schemeClr val="tx1"/>
              </a:solidFill>
            </a:endParaRPr>
          </a:p>
        </p:txBody>
      </p:sp>
      <p:sp>
        <p:nvSpPr>
          <p:cNvPr id="44" name="Freeform 108">
            <a:extLst>
              <a:ext uri="{FF2B5EF4-FFF2-40B4-BE49-F238E27FC236}">
                <a16:creationId xmlns:a16="http://schemas.microsoft.com/office/drawing/2014/main" id="{892E73AC-E70E-4CA3-8427-E15BB741CF0D}"/>
              </a:ext>
            </a:extLst>
          </p:cNvPr>
          <p:cNvSpPr>
            <a:spLocks noEditPoints="1"/>
          </p:cNvSpPr>
          <p:nvPr/>
        </p:nvSpPr>
        <p:spPr bwMode="auto">
          <a:xfrm>
            <a:off x="2797434" y="2147310"/>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45" name="TextBox 44">
            <a:extLst>
              <a:ext uri="{FF2B5EF4-FFF2-40B4-BE49-F238E27FC236}">
                <a16:creationId xmlns:a16="http://schemas.microsoft.com/office/drawing/2014/main" id="{1E3D17BC-60DA-4918-9D2C-9AFCD4DA4A2A}"/>
              </a:ext>
            </a:extLst>
          </p:cNvPr>
          <p:cNvSpPr txBox="1"/>
          <p:nvPr/>
        </p:nvSpPr>
        <p:spPr>
          <a:xfrm>
            <a:off x="3044115" y="2724765"/>
            <a:ext cx="163157" cy="191793"/>
          </a:xfrm>
          <a:prstGeom prst="rect">
            <a:avLst/>
          </a:prstGeom>
          <a:noFill/>
        </p:spPr>
        <p:txBody>
          <a:bodyPr wrap="none" lIns="0" tIns="0" rIns="0" bIns="0" rtlCol="0">
            <a:spAutoFit/>
          </a:bodyPr>
          <a:lstStyle/>
          <a:p>
            <a:r>
              <a:rPr lang="en-US" sz="1200" b="1" dirty="0">
                <a:solidFill>
                  <a:schemeClr val="bg1"/>
                </a:solidFill>
              </a:rPr>
              <a:t>03</a:t>
            </a:r>
          </a:p>
        </p:txBody>
      </p:sp>
      <p:sp>
        <p:nvSpPr>
          <p:cNvPr id="46" name="Rectangle: Rounded Corners 136">
            <a:extLst>
              <a:ext uri="{FF2B5EF4-FFF2-40B4-BE49-F238E27FC236}">
                <a16:creationId xmlns:a16="http://schemas.microsoft.com/office/drawing/2014/main" id="{64E11CE0-3108-46E0-9180-1C2D7587FA5D}"/>
              </a:ext>
            </a:extLst>
          </p:cNvPr>
          <p:cNvSpPr/>
          <p:nvPr/>
        </p:nvSpPr>
        <p:spPr>
          <a:xfrm>
            <a:off x="4062322" y="1435908"/>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3"/>
                </a:solidFill>
              </a:rPr>
              <a:t> 04</a:t>
            </a:r>
          </a:p>
          <a:p>
            <a:pPr algn="ctr"/>
            <a:r>
              <a:rPr lang="en-US" sz="1600" b="1" dirty="0">
                <a:solidFill>
                  <a:schemeClr val="tx1"/>
                </a:solidFill>
              </a:rPr>
              <a:t>Temporal join</a:t>
            </a:r>
          </a:p>
        </p:txBody>
      </p:sp>
      <p:sp>
        <p:nvSpPr>
          <p:cNvPr id="47" name="Freeform 108">
            <a:extLst>
              <a:ext uri="{FF2B5EF4-FFF2-40B4-BE49-F238E27FC236}">
                <a16:creationId xmlns:a16="http://schemas.microsoft.com/office/drawing/2014/main" id="{9D58ADC6-B080-4ABA-A99F-371C8713D57E}"/>
              </a:ext>
            </a:extLst>
          </p:cNvPr>
          <p:cNvSpPr>
            <a:spLocks noEditPoints="1"/>
          </p:cNvSpPr>
          <p:nvPr/>
        </p:nvSpPr>
        <p:spPr bwMode="auto">
          <a:xfrm>
            <a:off x="4352430" y="2999516"/>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3"/>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48" name="Oval 47">
            <a:extLst>
              <a:ext uri="{FF2B5EF4-FFF2-40B4-BE49-F238E27FC236}">
                <a16:creationId xmlns:a16="http://schemas.microsoft.com/office/drawing/2014/main" id="{71F2B233-21D7-4420-B7D3-C4B65E94A0C4}"/>
              </a:ext>
            </a:extLst>
          </p:cNvPr>
          <p:cNvSpPr/>
          <p:nvPr/>
        </p:nvSpPr>
        <p:spPr>
          <a:xfrm>
            <a:off x="4436343" y="3074669"/>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DFDE8B51-32AB-4610-A3F9-5BDF78DC7388}"/>
              </a:ext>
            </a:extLst>
          </p:cNvPr>
          <p:cNvSpPr txBox="1"/>
          <p:nvPr/>
        </p:nvSpPr>
        <p:spPr>
          <a:xfrm>
            <a:off x="4599111" y="3572116"/>
            <a:ext cx="163157" cy="191793"/>
          </a:xfrm>
          <a:prstGeom prst="rect">
            <a:avLst/>
          </a:prstGeom>
          <a:noFill/>
        </p:spPr>
        <p:txBody>
          <a:bodyPr wrap="none" lIns="0" tIns="0" rIns="0" bIns="0" rtlCol="0">
            <a:spAutoFit/>
          </a:bodyPr>
          <a:lstStyle/>
          <a:p>
            <a:r>
              <a:rPr lang="en-US" sz="1200" b="1" dirty="0">
                <a:solidFill>
                  <a:schemeClr val="bg1"/>
                </a:solidFill>
              </a:rPr>
              <a:t>04</a:t>
            </a:r>
          </a:p>
        </p:txBody>
      </p:sp>
      <p:pic>
        <p:nvPicPr>
          <p:cNvPr id="50" name="Graphic 89">
            <a:extLst>
              <a:ext uri="{FF2B5EF4-FFF2-40B4-BE49-F238E27FC236}">
                <a16:creationId xmlns:a16="http://schemas.microsoft.com/office/drawing/2014/main" id="{A7EA48F3-4638-4149-AE41-8E89B7D2132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539606" y="3177932"/>
            <a:ext cx="282169" cy="282169"/>
          </a:xfrm>
          <a:prstGeom prst="rect">
            <a:avLst/>
          </a:prstGeom>
        </p:spPr>
      </p:pic>
      <p:sp>
        <p:nvSpPr>
          <p:cNvPr id="51" name="Freeform 108">
            <a:extLst>
              <a:ext uri="{FF2B5EF4-FFF2-40B4-BE49-F238E27FC236}">
                <a16:creationId xmlns:a16="http://schemas.microsoft.com/office/drawing/2014/main" id="{CB9CAE31-77A9-4379-BC76-91EE46B6E358}"/>
              </a:ext>
            </a:extLst>
          </p:cNvPr>
          <p:cNvSpPr>
            <a:spLocks noEditPoints="1"/>
          </p:cNvSpPr>
          <p:nvPr/>
        </p:nvSpPr>
        <p:spPr bwMode="auto">
          <a:xfrm>
            <a:off x="7081898" y="2428612"/>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4"/>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52" name="Oval 51">
            <a:extLst>
              <a:ext uri="{FF2B5EF4-FFF2-40B4-BE49-F238E27FC236}">
                <a16:creationId xmlns:a16="http://schemas.microsoft.com/office/drawing/2014/main" id="{6276AF51-7784-4D54-9FF3-F187D83C95D7}"/>
              </a:ext>
            </a:extLst>
          </p:cNvPr>
          <p:cNvSpPr/>
          <p:nvPr/>
        </p:nvSpPr>
        <p:spPr>
          <a:xfrm>
            <a:off x="7165811" y="2503764"/>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25E8CD66-F375-4BB4-947D-918ADCD3D3FF}"/>
              </a:ext>
            </a:extLst>
          </p:cNvPr>
          <p:cNvSpPr txBox="1"/>
          <p:nvPr/>
        </p:nvSpPr>
        <p:spPr>
          <a:xfrm>
            <a:off x="7328579" y="3017146"/>
            <a:ext cx="163157" cy="191793"/>
          </a:xfrm>
          <a:prstGeom prst="rect">
            <a:avLst/>
          </a:prstGeom>
          <a:noFill/>
        </p:spPr>
        <p:txBody>
          <a:bodyPr wrap="square" lIns="0" tIns="0" rIns="0" bIns="0" rtlCol="0">
            <a:spAutoFit/>
          </a:bodyPr>
          <a:lstStyle/>
          <a:p>
            <a:pPr algn="ctr"/>
            <a:r>
              <a:rPr lang="en-US" sz="1200" b="1" dirty="0">
                <a:solidFill>
                  <a:schemeClr val="bg1"/>
                </a:solidFill>
              </a:rPr>
              <a:t>05</a:t>
            </a:r>
          </a:p>
        </p:txBody>
      </p:sp>
      <p:pic>
        <p:nvPicPr>
          <p:cNvPr id="54" name="Graphic 88">
            <a:extLst>
              <a:ext uri="{FF2B5EF4-FFF2-40B4-BE49-F238E27FC236}">
                <a16:creationId xmlns:a16="http://schemas.microsoft.com/office/drawing/2014/main" id="{48F501BE-4E8C-4115-A759-43FF62EF539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92828" y="2630781"/>
            <a:ext cx="234661" cy="234661"/>
          </a:xfrm>
          <a:prstGeom prst="rect">
            <a:avLst/>
          </a:prstGeom>
        </p:spPr>
      </p:pic>
      <p:sp>
        <p:nvSpPr>
          <p:cNvPr id="55" name="Freeform 108">
            <a:extLst>
              <a:ext uri="{FF2B5EF4-FFF2-40B4-BE49-F238E27FC236}">
                <a16:creationId xmlns:a16="http://schemas.microsoft.com/office/drawing/2014/main" id="{EFF1DAB9-348C-4174-A78A-06E92ED4922E}"/>
              </a:ext>
            </a:extLst>
          </p:cNvPr>
          <p:cNvSpPr>
            <a:spLocks noEditPoints="1"/>
          </p:cNvSpPr>
          <p:nvPr/>
        </p:nvSpPr>
        <p:spPr bwMode="auto">
          <a:xfrm>
            <a:off x="8532083" y="3230362"/>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5"/>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56" name="Oval 55">
            <a:extLst>
              <a:ext uri="{FF2B5EF4-FFF2-40B4-BE49-F238E27FC236}">
                <a16:creationId xmlns:a16="http://schemas.microsoft.com/office/drawing/2014/main" id="{36003C9B-804D-4515-A2D0-42D045328689}"/>
              </a:ext>
            </a:extLst>
          </p:cNvPr>
          <p:cNvSpPr/>
          <p:nvPr/>
        </p:nvSpPr>
        <p:spPr>
          <a:xfrm>
            <a:off x="8615996" y="3305514"/>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35229C67-61D5-42E2-9DC8-2ED25E77DFC7}"/>
              </a:ext>
            </a:extLst>
          </p:cNvPr>
          <p:cNvSpPr txBox="1"/>
          <p:nvPr/>
        </p:nvSpPr>
        <p:spPr>
          <a:xfrm>
            <a:off x="8778764" y="3824509"/>
            <a:ext cx="163157" cy="191793"/>
          </a:xfrm>
          <a:prstGeom prst="rect">
            <a:avLst/>
          </a:prstGeom>
          <a:noFill/>
        </p:spPr>
        <p:txBody>
          <a:bodyPr wrap="none" lIns="0" tIns="0" rIns="0" bIns="0" rtlCol="0">
            <a:spAutoFit/>
          </a:bodyPr>
          <a:lstStyle/>
          <a:p>
            <a:r>
              <a:rPr lang="en-US" sz="1200" b="1" dirty="0">
                <a:solidFill>
                  <a:schemeClr val="bg1"/>
                </a:solidFill>
              </a:rPr>
              <a:t>06</a:t>
            </a:r>
          </a:p>
        </p:txBody>
      </p:sp>
      <p:pic>
        <p:nvPicPr>
          <p:cNvPr id="58" name="Graphic 87">
            <a:extLst>
              <a:ext uri="{FF2B5EF4-FFF2-40B4-BE49-F238E27FC236}">
                <a16:creationId xmlns:a16="http://schemas.microsoft.com/office/drawing/2014/main" id="{5FF8AA13-2F68-4E35-96E3-E0AD9F84DFD6}"/>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724153" y="3413671"/>
            <a:ext cx="272381" cy="272381"/>
          </a:xfrm>
          <a:prstGeom prst="rect">
            <a:avLst/>
          </a:prstGeom>
        </p:spPr>
      </p:pic>
      <p:sp>
        <p:nvSpPr>
          <p:cNvPr id="59" name="Freeform 108">
            <a:extLst>
              <a:ext uri="{FF2B5EF4-FFF2-40B4-BE49-F238E27FC236}">
                <a16:creationId xmlns:a16="http://schemas.microsoft.com/office/drawing/2014/main" id="{69B7CE14-6439-4CCB-9CD4-4A2AF12B1D16}"/>
              </a:ext>
            </a:extLst>
          </p:cNvPr>
          <p:cNvSpPr>
            <a:spLocks noEditPoints="1"/>
          </p:cNvSpPr>
          <p:nvPr/>
        </p:nvSpPr>
        <p:spPr bwMode="auto">
          <a:xfrm>
            <a:off x="9243222" y="2486495"/>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6"/>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60" name="Oval 59">
            <a:extLst>
              <a:ext uri="{FF2B5EF4-FFF2-40B4-BE49-F238E27FC236}">
                <a16:creationId xmlns:a16="http://schemas.microsoft.com/office/drawing/2014/main" id="{81E2CB20-4B43-4210-A51A-A59937282A86}"/>
              </a:ext>
            </a:extLst>
          </p:cNvPr>
          <p:cNvSpPr/>
          <p:nvPr/>
        </p:nvSpPr>
        <p:spPr>
          <a:xfrm>
            <a:off x="9327135" y="2561647"/>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6A0722F8-269C-4C02-9321-C76841E764AA}"/>
              </a:ext>
            </a:extLst>
          </p:cNvPr>
          <p:cNvSpPr txBox="1"/>
          <p:nvPr/>
        </p:nvSpPr>
        <p:spPr>
          <a:xfrm>
            <a:off x="9489903" y="3065856"/>
            <a:ext cx="163157" cy="191793"/>
          </a:xfrm>
          <a:prstGeom prst="rect">
            <a:avLst/>
          </a:prstGeom>
          <a:noFill/>
        </p:spPr>
        <p:txBody>
          <a:bodyPr wrap="none" lIns="0" tIns="0" rIns="0" bIns="0" rtlCol="0">
            <a:spAutoFit/>
          </a:bodyPr>
          <a:lstStyle/>
          <a:p>
            <a:r>
              <a:rPr lang="en-US" sz="1200" b="1" dirty="0">
                <a:solidFill>
                  <a:schemeClr val="bg1"/>
                </a:solidFill>
              </a:rPr>
              <a:t>07</a:t>
            </a:r>
          </a:p>
        </p:txBody>
      </p:sp>
      <p:pic>
        <p:nvPicPr>
          <p:cNvPr id="62" name="Graphic 86">
            <a:extLst>
              <a:ext uri="{FF2B5EF4-FFF2-40B4-BE49-F238E27FC236}">
                <a16:creationId xmlns:a16="http://schemas.microsoft.com/office/drawing/2014/main" id="{2AEF1245-9ABA-4B77-BF37-4D0BCD819CBC}"/>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446256" y="2680768"/>
            <a:ext cx="250453" cy="250453"/>
          </a:xfrm>
          <a:prstGeom prst="rect">
            <a:avLst/>
          </a:prstGeom>
        </p:spPr>
      </p:pic>
      <p:sp>
        <p:nvSpPr>
          <p:cNvPr id="63" name="Freeform 108">
            <a:extLst>
              <a:ext uri="{FF2B5EF4-FFF2-40B4-BE49-F238E27FC236}">
                <a16:creationId xmlns:a16="http://schemas.microsoft.com/office/drawing/2014/main" id="{D1AA04F9-ACE2-44FD-8FDF-A942BF168F94}"/>
              </a:ext>
            </a:extLst>
          </p:cNvPr>
          <p:cNvSpPr>
            <a:spLocks noEditPoints="1"/>
          </p:cNvSpPr>
          <p:nvPr/>
        </p:nvSpPr>
        <p:spPr bwMode="auto">
          <a:xfrm>
            <a:off x="7573451" y="1510856"/>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tx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64" name="Oval 63">
            <a:extLst>
              <a:ext uri="{FF2B5EF4-FFF2-40B4-BE49-F238E27FC236}">
                <a16:creationId xmlns:a16="http://schemas.microsoft.com/office/drawing/2014/main" id="{045107F9-CBFC-4BA9-9135-A62FA627A285}"/>
              </a:ext>
            </a:extLst>
          </p:cNvPr>
          <p:cNvSpPr/>
          <p:nvPr/>
        </p:nvSpPr>
        <p:spPr>
          <a:xfrm>
            <a:off x="7657364" y="1586009"/>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E224A09C-5346-4782-8254-E8C49A5D648F}"/>
              </a:ext>
            </a:extLst>
          </p:cNvPr>
          <p:cNvSpPr txBox="1"/>
          <p:nvPr/>
        </p:nvSpPr>
        <p:spPr>
          <a:xfrm>
            <a:off x="7820133" y="2095762"/>
            <a:ext cx="163157" cy="191793"/>
          </a:xfrm>
          <a:prstGeom prst="rect">
            <a:avLst/>
          </a:prstGeom>
          <a:noFill/>
        </p:spPr>
        <p:txBody>
          <a:bodyPr wrap="none" lIns="0" tIns="0" rIns="0" bIns="0" rtlCol="0">
            <a:spAutoFit/>
          </a:bodyPr>
          <a:lstStyle/>
          <a:p>
            <a:pPr algn="ctr"/>
            <a:r>
              <a:rPr lang="en-US" sz="1200" b="1" dirty="0">
                <a:solidFill>
                  <a:schemeClr val="bg1"/>
                </a:solidFill>
              </a:rPr>
              <a:t>08</a:t>
            </a:r>
          </a:p>
        </p:txBody>
      </p:sp>
      <p:pic>
        <p:nvPicPr>
          <p:cNvPr id="66" name="Graphic 85">
            <a:extLst>
              <a:ext uri="{FF2B5EF4-FFF2-40B4-BE49-F238E27FC236}">
                <a16:creationId xmlns:a16="http://schemas.microsoft.com/office/drawing/2014/main" id="{0FD38E8C-0A8F-4776-B295-A40A87C04DB7}"/>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750442" y="1679087"/>
            <a:ext cx="302539" cy="302539"/>
          </a:xfrm>
          <a:prstGeom prst="rect">
            <a:avLst/>
          </a:prstGeom>
        </p:spPr>
      </p:pic>
      <p:sp>
        <p:nvSpPr>
          <p:cNvPr id="67" name="Rectangle: Rounded Corners 139">
            <a:extLst>
              <a:ext uri="{FF2B5EF4-FFF2-40B4-BE49-F238E27FC236}">
                <a16:creationId xmlns:a16="http://schemas.microsoft.com/office/drawing/2014/main" id="{4099EF76-F91F-4D70-B93D-2A0FE617A765}"/>
              </a:ext>
            </a:extLst>
          </p:cNvPr>
          <p:cNvSpPr/>
          <p:nvPr/>
        </p:nvSpPr>
        <p:spPr>
          <a:xfrm>
            <a:off x="10355644" y="2392744"/>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6"/>
                </a:solidFill>
              </a:rPr>
              <a:t> 07</a:t>
            </a:r>
          </a:p>
          <a:p>
            <a:pPr algn="ctr"/>
            <a:r>
              <a:rPr lang="en-US" sz="1600" b="1" dirty="0">
                <a:solidFill>
                  <a:schemeClr val="tx1"/>
                </a:solidFill>
              </a:rPr>
              <a:t>Text join</a:t>
            </a:r>
          </a:p>
        </p:txBody>
      </p:sp>
      <p:sp>
        <p:nvSpPr>
          <p:cNvPr id="68" name="Rectangle: Rounded Corners 140">
            <a:extLst>
              <a:ext uri="{FF2B5EF4-FFF2-40B4-BE49-F238E27FC236}">
                <a16:creationId xmlns:a16="http://schemas.microsoft.com/office/drawing/2014/main" id="{29C4FFEE-40B4-4E6D-9940-7A2663BE33B9}"/>
              </a:ext>
            </a:extLst>
          </p:cNvPr>
          <p:cNvSpPr/>
          <p:nvPr/>
        </p:nvSpPr>
        <p:spPr>
          <a:xfrm>
            <a:off x="8713724" y="137062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tx2"/>
                </a:solidFill>
              </a:rPr>
              <a:t> 08</a:t>
            </a:r>
          </a:p>
          <a:p>
            <a:pPr algn="ctr"/>
            <a:r>
              <a:rPr lang="en-US" sz="1600" b="1" dirty="0">
                <a:solidFill>
                  <a:schemeClr val="tx1"/>
                </a:solidFill>
              </a:rPr>
              <a:t>Referential join</a:t>
            </a:r>
          </a:p>
        </p:txBody>
      </p:sp>
      <p:sp>
        <p:nvSpPr>
          <p:cNvPr id="69" name="Rectangle: Rounded Corners 137">
            <a:extLst>
              <a:ext uri="{FF2B5EF4-FFF2-40B4-BE49-F238E27FC236}">
                <a16:creationId xmlns:a16="http://schemas.microsoft.com/office/drawing/2014/main" id="{8B06F8CE-629D-4EC2-83E6-9CCFBDEF411B}"/>
              </a:ext>
            </a:extLst>
          </p:cNvPr>
          <p:cNvSpPr/>
          <p:nvPr/>
        </p:nvSpPr>
        <p:spPr>
          <a:xfrm>
            <a:off x="6784934" y="4604139"/>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4"/>
                </a:solidFill>
              </a:rPr>
              <a:t> 05</a:t>
            </a:r>
          </a:p>
          <a:p>
            <a:pPr algn="ctr"/>
            <a:r>
              <a:rPr lang="en-US" sz="1600" b="1" dirty="0">
                <a:solidFill>
                  <a:schemeClr val="tx1"/>
                </a:solidFill>
              </a:rPr>
              <a:t>Spatial join</a:t>
            </a:r>
          </a:p>
        </p:txBody>
      </p:sp>
      <p:sp>
        <p:nvSpPr>
          <p:cNvPr id="70" name="Rectangle: Rounded Corners 138">
            <a:extLst>
              <a:ext uri="{FF2B5EF4-FFF2-40B4-BE49-F238E27FC236}">
                <a16:creationId xmlns:a16="http://schemas.microsoft.com/office/drawing/2014/main" id="{BA50C519-181C-40FF-8BB8-4E9A0F38D197}"/>
              </a:ext>
            </a:extLst>
          </p:cNvPr>
          <p:cNvSpPr/>
          <p:nvPr/>
        </p:nvSpPr>
        <p:spPr>
          <a:xfrm>
            <a:off x="8263763" y="5456993"/>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5"/>
                </a:solidFill>
              </a:rPr>
              <a:t> 06</a:t>
            </a:r>
          </a:p>
          <a:p>
            <a:pPr algn="ctr"/>
            <a:r>
              <a:rPr lang="en-US" sz="1600" b="1" dirty="0">
                <a:solidFill>
                  <a:schemeClr val="tx1"/>
                </a:solidFill>
              </a:rPr>
              <a:t>Star join</a:t>
            </a:r>
          </a:p>
        </p:txBody>
      </p:sp>
      <p:sp>
        <p:nvSpPr>
          <p:cNvPr id="71" name="Oval 70">
            <a:extLst>
              <a:ext uri="{FF2B5EF4-FFF2-40B4-BE49-F238E27FC236}">
                <a16:creationId xmlns:a16="http://schemas.microsoft.com/office/drawing/2014/main" id="{442E40CC-E68A-4CC3-9A36-512E8BA484D8}"/>
              </a:ext>
            </a:extLst>
          </p:cNvPr>
          <p:cNvSpPr/>
          <p:nvPr/>
        </p:nvSpPr>
        <p:spPr>
          <a:xfrm>
            <a:off x="2881347" y="222246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90">
            <a:extLst>
              <a:ext uri="{FF2B5EF4-FFF2-40B4-BE49-F238E27FC236}">
                <a16:creationId xmlns:a16="http://schemas.microsoft.com/office/drawing/2014/main" id="{06CCD9A3-EA1D-4BFB-8796-B711FE1758AE}"/>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988525" y="2329641"/>
            <a:ext cx="274338" cy="274338"/>
          </a:xfrm>
          <a:prstGeom prst="rect">
            <a:avLst/>
          </a:prstGeom>
        </p:spPr>
      </p:pic>
      <p:sp>
        <p:nvSpPr>
          <p:cNvPr id="132" name="Rectangle: Rounded Corners 135">
            <a:extLst>
              <a:ext uri="{FF2B5EF4-FFF2-40B4-BE49-F238E27FC236}">
                <a16:creationId xmlns:a16="http://schemas.microsoft.com/office/drawing/2014/main" id="{5731590B-2CCC-406F-8446-AC2BEC63E765}"/>
              </a:ext>
            </a:extLst>
          </p:cNvPr>
          <p:cNvSpPr/>
          <p:nvPr/>
        </p:nvSpPr>
        <p:spPr>
          <a:xfrm>
            <a:off x="2516811" y="966461"/>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2"/>
                </a:solidFill>
              </a:rPr>
              <a:t> 03</a:t>
            </a:r>
          </a:p>
          <a:p>
            <a:pPr algn="ctr"/>
            <a:r>
              <a:rPr lang="en-US" sz="1600" b="1" dirty="0">
                <a:solidFill>
                  <a:schemeClr val="tx1"/>
                </a:solidFill>
              </a:rPr>
              <a:t>Right Outer join</a:t>
            </a:r>
          </a:p>
        </p:txBody>
      </p:sp>
    </p:spTree>
    <p:extLst>
      <p:ext uri="{BB962C8B-B14F-4D97-AF65-F5344CB8AC3E}">
        <p14:creationId xmlns:p14="http://schemas.microsoft.com/office/powerpoint/2010/main" val="124327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Classification of Joins in HANA</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id="{2668874E-C0FA-4ADA-BBF6-2FE5710B408A}"/>
              </a:ext>
            </a:extLst>
          </p:cNvPr>
          <p:cNvSpPr txBox="1"/>
          <p:nvPr/>
        </p:nvSpPr>
        <p:spPr>
          <a:xfrm>
            <a:off x="261765" y="779090"/>
            <a:ext cx="11292008" cy="5355312"/>
          </a:xfrm>
          <a:prstGeom prst="rect">
            <a:avLst/>
          </a:prstGeom>
          <a:noFill/>
        </p:spPr>
        <p:txBody>
          <a:bodyPr wrap="square" rtlCol="0">
            <a:spAutoFit/>
          </a:bodyPr>
          <a:lstStyle/>
          <a:p>
            <a:pPr marL="342900" indent="-342900" algn="just">
              <a:buAutoNum type="arabicPeriod"/>
            </a:pPr>
            <a:r>
              <a:rPr lang="en-US" b="1" dirty="0"/>
              <a:t>Inner join</a:t>
            </a:r>
            <a:r>
              <a:rPr lang="en-US" dirty="0"/>
              <a:t>- Intersection of two tables, fetch exact matching column data from joined tables.</a:t>
            </a:r>
          </a:p>
          <a:p>
            <a:pPr lvl="1" algn="just"/>
            <a:endParaRPr lang="en-US" dirty="0"/>
          </a:p>
          <a:p>
            <a:pPr lvl="1" algn="just"/>
            <a:endParaRPr lang="en-US" dirty="0"/>
          </a:p>
          <a:p>
            <a:pPr lvl="1" algn="just"/>
            <a:endParaRPr lang="en-US" dirty="0"/>
          </a:p>
          <a:p>
            <a:pPr lvl="1" algn="just"/>
            <a:r>
              <a:rPr lang="en-US" dirty="0"/>
              <a:t> </a:t>
            </a:r>
          </a:p>
          <a:p>
            <a:pPr marL="342900" indent="-342900" algn="just">
              <a:buAutoNum type="arabicPeriod"/>
            </a:pPr>
            <a:r>
              <a:rPr lang="en-US" b="1" dirty="0"/>
              <a:t>Left outer Join </a:t>
            </a:r>
            <a:r>
              <a:rPr lang="en-US" dirty="0"/>
              <a:t>– will fetch intersection + extra data from left table which has no matching records in right table</a:t>
            </a:r>
          </a:p>
          <a:p>
            <a:pPr lvl="1" algn="just"/>
            <a:endParaRPr lang="en-US" dirty="0"/>
          </a:p>
          <a:p>
            <a:pPr lvl="1" algn="just"/>
            <a:endParaRPr lang="en-US" dirty="0"/>
          </a:p>
          <a:p>
            <a:pPr lvl="1" algn="just"/>
            <a:endParaRPr lang="en-US" dirty="0"/>
          </a:p>
          <a:p>
            <a:pPr marL="342900" indent="-342900" algn="just">
              <a:buAutoNum type="arabicPeriod"/>
            </a:pPr>
            <a:r>
              <a:rPr lang="en-US" b="1" dirty="0"/>
              <a:t>Right Outer Join </a:t>
            </a:r>
            <a:r>
              <a:rPr lang="en-US" dirty="0"/>
              <a:t>– will fetch intersection + extra data from right table which has no matching records on left side</a:t>
            </a:r>
          </a:p>
          <a:p>
            <a:pPr lvl="1" algn="just"/>
            <a:endParaRPr lang="en-US" dirty="0"/>
          </a:p>
          <a:p>
            <a:pPr lvl="1" algn="just"/>
            <a:endParaRPr lang="en-US" dirty="0"/>
          </a:p>
          <a:p>
            <a:pPr lvl="1" algn="just"/>
            <a:endParaRPr lang="en-US" dirty="0"/>
          </a:p>
          <a:p>
            <a:pPr marL="342900" indent="-342900" algn="just">
              <a:buAutoNum type="arabicPeriod"/>
            </a:pPr>
            <a:r>
              <a:rPr lang="en-US" b="1" dirty="0"/>
              <a:t>Temporal Join </a:t>
            </a:r>
            <a:r>
              <a:rPr lang="en-US" dirty="0"/>
              <a:t>– This join enables a join with TIME dimension, in HANA there are M* tables which represent time dimension. </a:t>
            </a:r>
          </a:p>
          <a:p>
            <a:pPr marL="342900" indent="-342900" algn="just">
              <a:buAutoNum type="arabicPeriod"/>
            </a:pPr>
            <a:r>
              <a:rPr lang="en-US" b="1" dirty="0"/>
              <a:t>Spatial Join </a:t>
            </a:r>
            <a:r>
              <a:rPr lang="en-US" dirty="0"/>
              <a:t>– Join geo stationary coordinate to calculate distances, locations, area, ..</a:t>
            </a:r>
          </a:p>
          <a:p>
            <a:pPr marL="342900" indent="-342900" algn="just">
              <a:buAutoNum type="arabicPeriod"/>
            </a:pPr>
            <a:r>
              <a:rPr lang="en-US" b="1" dirty="0"/>
              <a:t>Star Join </a:t>
            </a:r>
            <a:r>
              <a:rPr lang="en-US" dirty="0"/>
              <a:t>– When we have more than one analytic views to be joined, we use star join.</a:t>
            </a:r>
          </a:p>
          <a:p>
            <a:pPr marL="342900" indent="-342900" algn="just">
              <a:buAutoNum type="arabicPeriod"/>
            </a:pPr>
            <a:r>
              <a:rPr lang="en-US" b="1" dirty="0"/>
              <a:t>Text Join </a:t>
            </a:r>
            <a:r>
              <a:rPr lang="en-US" dirty="0"/>
              <a:t>– Text always used to join text tables, which has language specific description. System automatically pass the current login language to the join and text table. We need to mark language column while doing this join.</a:t>
            </a:r>
          </a:p>
        </p:txBody>
      </p:sp>
      <p:sp>
        <p:nvSpPr>
          <p:cNvPr id="9" name="Oval 8">
            <a:extLst>
              <a:ext uri="{FF2B5EF4-FFF2-40B4-BE49-F238E27FC236}">
                <a16:creationId xmlns:a16="http://schemas.microsoft.com/office/drawing/2014/main" id="{46BB5A72-772F-4FF5-893D-85746A8F5A84}"/>
              </a:ext>
            </a:extLst>
          </p:cNvPr>
          <p:cNvSpPr/>
          <p:nvPr/>
        </p:nvSpPr>
        <p:spPr>
          <a:xfrm>
            <a:off x="756138" y="1203911"/>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0" name="Oval 9">
            <a:extLst>
              <a:ext uri="{FF2B5EF4-FFF2-40B4-BE49-F238E27FC236}">
                <a16:creationId xmlns:a16="http://schemas.microsoft.com/office/drawing/2014/main" id="{11DADE68-6412-4FD7-830C-7A08F1F4A550}"/>
              </a:ext>
            </a:extLst>
          </p:cNvPr>
          <p:cNvSpPr/>
          <p:nvPr/>
        </p:nvSpPr>
        <p:spPr>
          <a:xfrm>
            <a:off x="1409700" y="1203911"/>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1" name="Oval 10">
            <a:extLst>
              <a:ext uri="{FF2B5EF4-FFF2-40B4-BE49-F238E27FC236}">
                <a16:creationId xmlns:a16="http://schemas.microsoft.com/office/drawing/2014/main" id="{6852F936-0D75-4E44-AA9F-0234916F0CC3}"/>
              </a:ext>
            </a:extLst>
          </p:cNvPr>
          <p:cNvSpPr/>
          <p:nvPr/>
        </p:nvSpPr>
        <p:spPr>
          <a:xfrm>
            <a:off x="756138" y="2460672"/>
            <a:ext cx="949570" cy="861646"/>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a:t>
            </a:r>
          </a:p>
        </p:txBody>
      </p:sp>
      <p:sp>
        <p:nvSpPr>
          <p:cNvPr id="12" name="Oval 11">
            <a:extLst>
              <a:ext uri="{FF2B5EF4-FFF2-40B4-BE49-F238E27FC236}">
                <a16:creationId xmlns:a16="http://schemas.microsoft.com/office/drawing/2014/main" id="{33753180-8C29-49DF-8DAF-708616CC4FF0}"/>
              </a:ext>
            </a:extLst>
          </p:cNvPr>
          <p:cNvSpPr/>
          <p:nvPr/>
        </p:nvSpPr>
        <p:spPr>
          <a:xfrm>
            <a:off x="1383323" y="2460672"/>
            <a:ext cx="949570" cy="825867"/>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3" name="Oval 12">
            <a:extLst>
              <a:ext uri="{FF2B5EF4-FFF2-40B4-BE49-F238E27FC236}">
                <a16:creationId xmlns:a16="http://schemas.microsoft.com/office/drawing/2014/main" id="{92ACDF86-5275-48CC-9C9D-6833DCD1A0B3}"/>
              </a:ext>
            </a:extLst>
          </p:cNvPr>
          <p:cNvSpPr/>
          <p:nvPr/>
        </p:nvSpPr>
        <p:spPr>
          <a:xfrm>
            <a:off x="753208" y="3553493"/>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4" name="Oval 13">
            <a:extLst>
              <a:ext uri="{FF2B5EF4-FFF2-40B4-BE49-F238E27FC236}">
                <a16:creationId xmlns:a16="http://schemas.microsoft.com/office/drawing/2014/main" id="{3ACCB32A-B2B5-4621-8E51-1626B518D706}"/>
              </a:ext>
            </a:extLst>
          </p:cNvPr>
          <p:cNvSpPr/>
          <p:nvPr/>
        </p:nvSpPr>
        <p:spPr>
          <a:xfrm>
            <a:off x="1383323" y="3553493"/>
            <a:ext cx="949570" cy="861646"/>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a:t>
            </a:r>
          </a:p>
        </p:txBody>
      </p:sp>
    </p:spTree>
    <p:extLst>
      <p:ext uri="{BB962C8B-B14F-4D97-AF65-F5344CB8AC3E}">
        <p14:creationId xmlns:p14="http://schemas.microsoft.com/office/powerpoint/2010/main" val="1297237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id="{F07FC580-E2AB-4C55-8C95-D5E077A1D127}"/>
              </a:ext>
            </a:extLst>
          </p:cNvPr>
          <p:cNvSpPr txBox="1">
            <a:spLocks/>
          </p:cNvSpPr>
          <p:nvPr/>
        </p:nvSpPr>
        <p:spPr>
          <a:xfrm>
            <a:off x="157584" y="189036"/>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Classification of Joins in HANA</a:t>
            </a:r>
          </a:p>
        </p:txBody>
      </p:sp>
      <p:sp>
        <p:nvSpPr>
          <p:cNvPr id="9" name="TextBox 8">
            <a:extLst>
              <a:ext uri="{FF2B5EF4-FFF2-40B4-BE49-F238E27FC236}">
                <a16:creationId xmlns:a16="http://schemas.microsoft.com/office/drawing/2014/main" id="{2668874E-C0FA-4ADA-BBF6-2FE5710B408A}"/>
              </a:ext>
            </a:extLst>
          </p:cNvPr>
          <p:cNvSpPr txBox="1"/>
          <p:nvPr/>
        </p:nvSpPr>
        <p:spPr>
          <a:xfrm>
            <a:off x="157584" y="790646"/>
            <a:ext cx="11100966" cy="923330"/>
          </a:xfrm>
          <a:prstGeom prst="rect">
            <a:avLst/>
          </a:prstGeom>
          <a:noFill/>
        </p:spPr>
        <p:txBody>
          <a:bodyPr wrap="square" rtlCol="0">
            <a:spAutoFit/>
          </a:bodyPr>
          <a:lstStyle/>
          <a:p>
            <a:pPr algn="just"/>
            <a:r>
              <a:rPr lang="en-US" dirty="0"/>
              <a:t>8</a:t>
            </a:r>
            <a:r>
              <a:rPr lang="en-US" b="1" dirty="0"/>
              <a:t>. Referential Join </a:t>
            </a:r>
            <a:r>
              <a:rPr lang="en-US" dirty="0"/>
              <a:t>– Is a smart INNER JOIN. The join will be executed as inner join when columns from both tables are</a:t>
            </a:r>
          </a:p>
          <a:p>
            <a:pPr algn="just"/>
            <a:r>
              <a:rPr lang="en-US" dirty="0"/>
              <a:t>selected in the query. But when the query has selected ONLY columns from one of the table alone, the join will be </a:t>
            </a:r>
            <a:r>
              <a:rPr lang="en-US" b="1" dirty="0"/>
              <a:t>pruned (abandoned/ignored)</a:t>
            </a:r>
          </a:p>
        </p:txBody>
      </p:sp>
      <p:graphicFrame>
        <p:nvGraphicFramePr>
          <p:cNvPr id="10" name="Table 9">
            <a:extLst>
              <a:ext uri="{FF2B5EF4-FFF2-40B4-BE49-F238E27FC236}">
                <a16:creationId xmlns:a16="http://schemas.microsoft.com/office/drawing/2014/main" id="{666F5046-17CA-4E62-A24F-F57641141BAD}"/>
              </a:ext>
            </a:extLst>
          </p:cNvPr>
          <p:cNvGraphicFramePr>
            <a:graphicFrameLocks noGrp="1"/>
          </p:cNvGraphicFramePr>
          <p:nvPr>
            <p:extLst>
              <p:ext uri="{D42A27DB-BD31-4B8C-83A1-F6EECF244321}">
                <p14:modId xmlns:p14="http://schemas.microsoft.com/office/powerpoint/2010/main" val="3907228790"/>
              </p:ext>
            </p:extLst>
          </p:nvPr>
        </p:nvGraphicFramePr>
        <p:xfrm>
          <a:off x="2073859" y="2193132"/>
          <a:ext cx="2633132" cy="1075268"/>
        </p:xfrm>
        <a:graphic>
          <a:graphicData uri="http://schemas.openxmlformats.org/drawingml/2006/table">
            <a:tbl>
              <a:tblPr firstRow="1" bandRow="1">
                <a:tableStyleId>{5C22544A-7EE6-4342-B048-85BDC9FD1C3A}</a:tableStyleId>
              </a:tblPr>
              <a:tblGrid>
                <a:gridCol w="1316566">
                  <a:extLst>
                    <a:ext uri="{9D8B030D-6E8A-4147-A177-3AD203B41FA5}">
                      <a16:colId xmlns:a16="http://schemas.microsoft.com/office/drawing/2014/main" val="3197870226"/>
                    </a:ext>
                  </a:extLst>
                </a:gridCol>
                <a:gridCol w="1316566">
                  <a:extLst>
                    <a:ext uri="{9D8B030D-6E8A-4147-A177-3AD203B41FA5}">
                      <a16:colId xmlns:a16="http://schemas.microsoft.com/office/drawing/2014/main" val="3300169360"/>
                    </a:ext>
                  </a:extLst>
                </a:gridCol>
              </a:tblGrid>
              <a:tr h="268817">
                <a:tc>
                  <a:txBody>
                    <a:bodyPr/>
                    <a:lstStyle/>
                    <a:p>
                      <a:r>
                        <a:rPr lang="en-US" sz="1100" dirty="0"/>
                        <a:t>BookingID</a:t>
                      </a:r>
                    </a:p>
                  </a:txBody>
                  <a:tcPr/>
                </a:tc>
                <a:tc>
                  <a:txBody>
                    <a:bodyPr/>
                    <a:lstStyle/>
                    <a:p>
                      <a:r>
                        <a:rPr lang="en-US" sz="1100" dirty="0"/>
                        <a:t>Date</a:t>
                      </a:r>
                    </a:p>
                  </a:txBody>
                  <a:tcPr/>
                </a:tc>
                <a:extLst>
                  <a:ext uri="{0D108BD9-81ED-4DB2-BD59-A6C34878D82A}">
                    <a16:rowId xmlns:a16="http://schemas.microsoft.com/office/drawing/2014/main" val="1511233150"/>
                  </a:ext>
                </a:extLst>
              </a:tr>
              <a:tr h="268817">
                <a:tc>
                  <a:txBody>
                    <a:bodyPr/>
                    <a:lstStyle/>
                    <a:p>
                      <a:r>
                        <a:rPr lang="en-US" sz="1100" dirty="0"/>
                        <a:t>10001</a:t>
                      </a:r>
                    </a:p>
                  </a:txBody>
                  <a:tcPr/>
                </a:tc>
                <a:tc>
                  <a:txBody>
                    <a:bodyPr/>
                    <a:lstStyle/>
                    <a:p>
                      <a:r>
                        <a:rPr lang="en-US" sz="1100" dirty="0"/>
                        <a:t>01.03.2021</a:t>
                      </a:r>
                    </a:p>
                  </a:txBody>
                  <a:tcPr>
                    <a:solidFill>
                      <a:srgbClr val="FFFF00"/>
                    </a:solidFill>
                  </a:tcPr>
                </a:tc>
                <a:extLst>
                  <a:ext uri="{0D108BD9-81ED-4DB2-BD59-A6C34878D82A}">
                    <a16:rowId xmlns:a16="http://schemas.microsoft.com/office/drawing/2014/main" val="2776728548"/>
                  </a:ext>
                </a:extLst>
              </a:tr>
              <a:tr h="268817">
                <a:tc>
                  <a:txBody>
                    <a:bodyPr/>
                    <a:lstStyle/>
                    <a:p>
                      <a:r>
                        <a:rPr lang="en-US" sz="1100" dirty="0"/>
                        <a:t>10002</a:t>
                      </a:r>
                    </a:p>
                  </a:txBody>
                  <a:tcPr/>
                </a:tc>
                <a:tc>
                  <a:txBody>
                    <a:bodyPr/>
                    <a:lstStyle/>
                    <a:p>
                      <a:r>
                        <a:rPr lang="en-US" sz="1100" dirty="0"/>
                        <a:t>02.04.2021</a:t>
                      </a:r>
                    </a:p>
                  </a:txBody>
                  <a:tcPr>
                    <a:solidFill>
                      <a:srgbClr val="FFFF00"/>
                    </a:solidFill>
                  </a:tcPr>
                </a:tc>
                <a:extLst>
                  <a:ext uri="{0D108BD9-81ED-4DB2-BD59-A6C34878D82A}">
                    <a16:rowId xmlns:a16="http://schemas.microsoft.com/office/drawing/2014/main" val="1716569435"/>
                  </a:ext>
                </a:extLst>
              </a:tr>
              <a:tr h="268817">
                <a:tc>
                  <a:txBody>
                    <a:bodyPr/>
                    <a:lstStyle/>
                    <a:p>
                      <a:r>
                        <a:rPr lang="en-US" sz="1100" dirty="0"/>
                        <a:t>10003</a:t>
                      </a:r>
                    </a:p>
                  </a:txBody>
                  <a:tcPr/>
                </a:tc>
                <a:tc>
                  <a:txBody>
                    <a:bodyPr/>
                    <a:lstStyle/>
                    <a:p>
                      <a:r>
                        <a:rPr lang="en-US" sz="1100" dirty="0"/>
                        <a:t>03.04.2021</a:t>
                      </a:r>
                    </a:p>
                  </a:txBody>
                  <a:tcPr/>
                </a:tc>
                <a:extLst>
                  <a:ext uri="{0D108BD9-81ED-4DB2-BD59-A6C34878D82A}">
                    <a16:rowId xmlns:a16="http://schemas.microsoft.com/office/drawing/2014/main" val="1622903416"/>
                  </a:ext>
                </a:extLst>
              </a:tr>
            </a:tbl>
          </a:graphicData>
        </a:graphic>
      </p:graphicFrame>
      <p:graphicFrame>
        <p:nvGraphicFramePr>
          <p:cNvPr id="11" name="Table 10">
            <a:extLst>
              <a:ext uri="{FF2B5EF4-FFF2-40B4-BE49-F238E27FC236}">
                <a16:creationId xmlns:a16="http://schemas.microsoft.com/office/drawing/2014/main" id="{9080C8EF-8C8C-44B4-9AE8-D9CC07C5A1BB}"/>
              </a:ext>
            </a:extLst>
          </p:cNvPr>
          <p:cNvGraphicFramePr>
            <a:graphicFrameLocks noGrp="1"/>
          </p:cNvGraphicFramePr>
          <p:nvPr>
            <p:extLst>
              <p:ext uri="{D42A27DB-BD31-4B8C-83A1-F6EECF244321}">
                <p14:modId xmlns:p14="http://schemas.microsoft.com/office/powerpoint/2010/main" val="1740892129"/>
              </p:ext>
            </p:extLst>
          </p:nvPr>
        </p:nvGraphicFramePr>
        <p:xfrm>
          <a:off x="6868902" y="2202472"/>
          <a:ext cx="2633132" cy="1075268"/>
        </p:xfrm>
        <a:graphic>
          <a:graphicData uri="http://schemas.openxmlformats.org/drawingml/2006/table">
            <a:tbl>
              <a:tblPr firstRow="1" bandRow="1">
                <a:tableStyleId>{5C22544A-7EE6-4342-B048-85BDC9FD1C3A}</a:tableStyleId>
              </a:tblPr>
              <a:tblGrid>
                <a:gridCol w="1316566">
                  <a:extLst>
                    <a:ext uri="{9D8B030D-6E8A-4147-A177-3AD203B41FA5}">
                      <a16:colId xmlns:a16="http://schemas.microsoft.com/office/drawing/2014/main" val="3197870226"/>
                    </a:ext>
                  </a:extLst>
                </a:gridCol>
                <a:gridCol w="1316566">
                  <a:extLst>
                    <a:ext uri="{9D8B030D-6E8A-4147-A177-3AD203B41FA5}">
                      <a16:colId xmlns:a16="http://schemas.microsoft.com/office/drawing/2014/main" val="3300169360"/>
                    </a:ext>
                  </a:extLst>
                </a:gridCol>
              </a:tblGrid>
              <a:tr h="268817">
                <a:tc>
                  <a:txBody>
                    <a:bodyPr/>
                    <a:lstStyle/>
                    <a:p>
                      <a:r>
                        <a:rPr lang="en-US" sz="1100" dirty="0" err="1"/>
                        <a:t>FlightDate</a:t>
                      </a:r>
                      <a:endParaRPr lang="en-US" sz="1100" dirty="0"/>
                    </a:p>
                  </a:txBody>
                  <a:tcPr/>
                </a:tc>
                <a:tc>
                  <a:txBody>
                    <a:bodyPr/>
                    <a:lstStyle/>
                    <a:p>
                      <a:r>
                        <a:rPr lang="en-US" sz="1100" dirty="0"/>
                        <a:t>Airline</a:t>
                      </a:r>
                    </a:p>
                  </a:txBody>
                  <a:tcPr/>
                </a:tc>
                <a:extLst>
                  <a:ext uri="{0D108BD9-81ED-4DB2-BD59-A6C34878D82A}">
                    <a16:rowId xmlns:a16="http://schemas.microsoft.com/office/drawing/2014/main" val="1511233150"/>
                  </a:ext>
                </a:extLst>
              </a:tr>
              <a:tr h="268817">
                <a:tc>
                  <a:txBody>
                    <a:bodyPr/>
                    <a:lstStyle/>
                    <a:p>
                      <a:r>
                        <a:rPr lang="en-US" sz="1100" dirty="0"/>
                        <a:t>01.03.2021</a:t>
                      </a:r>
                    </a:p>
                  </a:txBody>
                  <a:tcPr>
                    <a:solidFill>
                      <a:srgbClr val="FFFF00"/>
                    </a:solidFill>
                  </a:tcPr>
                </a:tc>
                <a:tc>
                  <a:txBody>
                    <a:bodyPr/>
                    <a:lstStyle/>
                    <a:p>
                      <a:r>
                        <a:rPr lang="en-US" sz="1100" dirty="0"/>
                        <a:t>FedEX</a:t>
                      </a:r>
                    </a:p>
                  </a:txBody>
                  <a:tcPr/>
                </a:tc>
                <a:extLst>
                  <a:ext uri="{0D108BD9-81ED-4DB2-BD59-A6C34878D82A}">
                    <a16:rowId xmlns:a16="http://schemas.microsoft.com/office/drawing/2014/main" val="2776728548"/>
                  </a:ext>
                </a:extLst>
              </a:tr>
              <a:tr h="268817">
                <a:tc>
                  <a:txBody>
                    <a:bodyPr/>
                    <a:lstStyle/>
                    <a:p>
                      <a:r>
                        <a:rPr lang="en-US" sz="1100" dirty="0"/>
                        <a:t>02.04.2021</a:t>
                      </a:r>
                    </a:p>
                  </a:txBody>
                  <a:tcPr>
                    <a:solidFill>
                      <a:srgbClr val="FFFF00"/>
                    </a:solidFill>
                  </a:tcPr>
                </a:tc>
                <a:tc>
                  <a:txBody>
                    <a:bodyPr/>
                    <a:lstStyle/>
                    <a:p>
                      <a:r>
                        <a:rPr lang="en-US" sz="1100" dirty="0"/>
                        <a:t>DHL</a:t>
                      </a:r>
                    </a:p>
                  </a:txBody>
                  <a:tcPr/>
                </a:tc>
                <a:extLst>
                  <a:ext uri="{0D108BD9-81ED-4DB2-BD59-A6C34878D82A}">
                    <a16:rowId xmlns:a16="http://schemas.microsoft.com/office/drawing/2014/main" val="1716569435"/>
                  </a:ext>
                </a:extLst>
              </a:tr>
              <a:tr h="268817">
                <a:tc>
                  <a:txBody>
                    <a:bodyPr/>
                    <a:lstStyle/>
                    <a:p>
                      <a:r>
                        <a:rPr lang="en-US" sz="1100" dirty="0"/>
                        <a:t>04.04.2021</a:t>
                      </a:r>
                    </a:p>
                  </a:txBody>
                  <a:tcPr/>
                </a:tc>
                <a:tc>
                  <a:txBody>
                    <a:bodyPr/>
                    <a:lstStyle/>
                    <a:p>
                      <a:r>
                        <a:rPr lang="en-US" sz="1100" dirty="0"/>
                        <a:t>FFFL</a:t>
                      </a:r>
                    </a:p>
                  </a:txBody>
                  <a:tcPr/>
                </a:tc>
                <a:extLst>
                  <a:ext uri="{0D108BD9-81ED-4DB2-BD59-A6C34878D82A}">
                    <a16:rowId xmlns:a16="http://schemas.microsoft.com/office/drawing/2014/main" val="1622903416"/>
                  </a:ext>
                </a:extLst>
              </a:tr>
            </a:tbl>
          </a:graphicData>
        </a:graphic>
      </p:graphicFrame>
      <p:cxnSp>
        <p:nvCxnSpPr>
          <p:cNvPr id="12" name="Straight Connector 11">
            <a:extLst>
              <a:ext uri="{FF2B5EF4-FFF2-40B4-BE49-F238E27FC236}">
                <a16:creationId xmlns:a16="http://schemas.microsoft.com/office/drawing/2014/main" id="{036E6849-606A-4485-89AF-C9E465EE87C7}"/>
              </a:ext>
            </a:extLst>
          </p:cNvPr>
          <p:cNvCxnSpPr/>
          <p:nvPr/>
        </p:nvCxnSpPr>
        <p:spPr>
          <a:xfrm flipV="1">
            <a:off x="4116388" y="2323499"/>
            <a:ext cx="2761722" cy="22568"/>
          </a:xfrm>
          <a:prstGeom prst="line">
            <a:avLst/>
          </a:prstGeom>
          <a:ln>
            <a:solidFill>
              <a:srgbClr val="FF0000"/>
            </a:solidFill>
            <a:prstDash val="dash"/>
          </a:ln>
        </p:spPr>
        <p:style>
          <a:lnRef idx="3">
            <a:schemeClr val="accent2"/>
          </a:lnRef>
          <a:fillRef idx="0">
            <a:schemeClr val="accent2"/>
          </a:fillRef>
          <a:effectRef idx="2">
            <a:schemeClr val="accent2"/>
          </a:effectRef>
          <a:fontRef idx="minor">
            <a:schemeClr val="tx1"/>
          </a:fontRef>
        </p:style>
      </p:cxnSp>
      <p:sp>
        <p:nvSpPr>
          <p:cNvPr id="13" name="Rectangle 12">
            <a:extLst>
              <a:ext uri="{FF2B5EF4-FFF2-40B4-BE49-F238E27FC236}">
                <a16:creationId xmlns:a16="http://schemas.microsoft.com/office/drawing/2014/main" id="{3F3A4F13-127B-403D-B9E4-728848853D9D}"/>
              </a:ext>
            </a:extLst>
          </p:cNvPr>
          <p:cNvSpPr/>
          <p:nvPr/>
        </p:nvSpPr>
        <p:spPr>
          <a:xfrm>
            <a:off x="3771372" y="3558540"/>
            <a:ext cx="3771900" cy="541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 – AT_FF</a:t>
            </a:r>
          </a:p>
        </p:txBody>
      </p:sp>
      <p:cxnSp>
        <p:nvCxnSpPr>
          <p:cNvPr id="14" name="Straight Arrow Connector 13">
            <a:extLst>
              <a:ext uri="{FF2B5EF4-FFF2-40B4-BE49-F238E27FC236}">
                <a16:creationId xmlns:a16="http://schemas.microsoft.com/office/drawing/2014/main" id="{BA9E7624-E854-4C99-97F4-86C3CF815260}"/>
              </a:ext>
            </a:extLst>
          </p:cNvPr>
          <p:cNvCxnSpPr/>
          <p:nvPr/>
        </p:nvCxnSpPr>
        <p:spPr>
          <a:xfrm flipH="1" flipV="1">
            <a:off x="5642610" y="2346067"/>
            <a:ext cx="278130" cy="1212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3FFC2F8-77B3-4486-AECB-EFC8CC939F41}"/>
              </a:ext>
            </a:extLst>
          </p:cNvPr>
          <p:cNvSpPr txBox="1"/>
          <p:nvPr/>
        </p:nvSpPr>
        <p:spPr>
          <a:xfrm>
            <a:off x="157584" y="4198620"/>
            <a:ext cx="11734800" cy="369332"/>
          </a:xfrm>
          <a:prstGeom prst="rect">
            <a:avLst/>
          </a:prstGeom>
          <a:noFill/>
        </p:spPr>
        <p:txBody>
          <a:bodyPr wrap="square" rtlCol="0">
            <a:spAutoFit/>
          </a:bodyPr>
          <a:lstStyle/>
          <a:p>
            <a:r>
              <a:rPr lang="en-US" b="1" dirty="0"/>
              <a:t>Inner Join – Join is always applied				Referential Join</a:t>
            </a:r>
          </a:p>
        </p:txBody>
      </p:sp>
      <p:sp>
        <p:nvSpPr>
          <p:cNvPr id="16" name="TextBox 15">
            <a:extLst>
              <a:ext uri="{FF2B5EF4-FFF2-40B4-BE49-F238E27FC236}">
                <a16:creationId xmlns:a16="http://schemas.microsoft.com/office/drawing/2014/main" id="{69503AC5-DA59-4A8D-96CA-65421A1C78F4}"/>
              </a:ext>
            </a:extLst>
          </p:cNvPr>
          <p:cNvSpPr txBox="1"/>
          <p:nvPr/>
        </p:nvSpPr>
        <p:spPr>
          <a:xfrm>
            <a:off x="157584" y="4538514"/>
            <a:ext cx="5612658" cy="2031325"/>
          </a:xfrm>
          <a:prstGeom prst="rect">
            <a:avLst/>
          </a:prstGeom>
          <a:noFill/>
        </p:spPr>
        <p:txBody>
          <a:bodyPr wrap="square" rtlCol="0">
            <a:spAutoFit/>
          </a:bodyPr>
          <a:lstStyle/>
          <a:p>
            <a:r>
              <a:rPr lang="en-US" dirty="0"/>
              <a:t>Q1 - SELECT bookingId, Airline From AT_FF</a:t>
            </a:r>
          </a:p>
          <a:p>
            <a:pPr marL="342900" indent="-342900">
              <a:buAutoNum type="arabicPlain" startAt="10001"/>
            </a:pPr>
            <a:r>
              <a:rPr lang="en-US" dirty="0"/>
              <a:t>  FedEx</a:t>
            </a:r>
          </a:p>
          <a:p>
            <a:pPr marL="342900" indent="-342900">
              <a:buAutoNum type="arabicPlain" startAt="10001"/>
            </a:pPr>
            <a:r>
              <a:rPr lang="en-US" dirty="0"/>
              <a:t>  DHL</a:t>
            </a:r>
          </a:p>
          <a:p>
            <a:r>
              <a:rPr lang="en-US" dirty="0"/>
              <a:t>Q2 – Select BookingID from AT_FF;</a:t>
            </a:r>
          </a:p>
          <a:p>
            <a:r>
              <a:rPr lang="en-US" dirty="0"/>
              <a:t>10001</a:t>
            </a:r>
          </a:p>
          <a:p>
            <a:r>
              <a:rPr lang="en-US" dirty="0"/>
              <a:t>10002</a:t>
            </a:r>
          </a:p>
          <a:p>
            <a:r>
              <a:rPr lang="en-US" dirty="0"/>
              <a:t>JOIN is BOUND to HAPPED</a:t>
            </a:r>
          </a:p>
        </p:txBody>
      </p:sp>
      <p:sp>
        <p:nvSpPr>
          <p:cNvPr id="17" name="TextBox 16">
            <a:extLst>
              <a:ext uri="{FF2B5EF4-FFF2-40B4-BE49-F238E27FC236}">
                <a16:creationId xmlns:a16="http://schemas.microsoft.com/office/drawing/2014/main" id="{ABC072D0-26D7-49B7-8864-1372AEEF315D}"/>
              </a:ext>
            </a:extLst>
          </p:cNvPr>
          <p:cNvSpPr txBox="1"/>
          <p:nvPr/>
        </p:nvSpPr>
        <p:spPr>
          <a:xfrm>
            <a:off x="6510762" y="4567952"/>
            <a:ext cx="5612658" cy="2031325"/>
          </a:xfrm>
          <a:prstGeom prst="rect">
            <a:avLst/>
          </a:prstGeom>
          <a:noFill/>
        </p:spPr>
        <p:txBody>
          <a:bodyPr wrap="square" rtlCol="0">
            <a:spAutoFit/>
          </a:bodyPr>
          <a:lstStyle/>
          <a:p>
            <a:r>
              <a:rPr lang="en-US" dirty="0"/>
              <a:t>Q1 - SELECT bookingId, Airline From AT_FF</a:t>
            </a:r>
          </a:p>
          <a:p>
            <a:pPr marL="342900" indent="-342900">
              <a:buAutoNum type="arabicPlain" startAt="10001"/>
            </a:pPr>
            <a:r>
              <a:rPr lang="en-US" dirty="0"/>
              <a:t> FedEx</a:t>
            </a:r>
          </a:p>
          <a:p>
            <a:pPr marL="342900" indent="-342900">
              <a:buAutoNum type="arabicPlain" startAt="10001"/>
            </a:pPr>
            <a:r>
              <a:rPr lang="en-US" dirty="0"/>
              <a:t>  DHL</a:t>
            </a:r>
          </a:p>
          <a:p>
            <a:r>
              <a:rPr lang="en-US" dirty="0"/>
              <a:t>Q2 – Select BookingID from AT_FF;</a:t>
            </a:r>
          </a:p>
          <a:p>
            <a:r>
              <a:rPr lang="en-US" dirty="0"/>
              <a:t>10001</a:t>
            </a:r>
          </a:p>
          <a:p>
            <a:r>
              <a:rPr lang="en-US" dirty="0"/>
              <a:t>10002</a:t>
            </a:r>
          </a:p>
          <a:p>
            <a:r>
              <a:rPr lang="en-US" dirty="0"/>
              <a:t>10003</a:t>
            </a:r>
          </a:p>
        </p:txBody>
      </p:sp>
    </p:spTree>
    <p:extLst>
      <p:ext uri="{BB962C8B-B14F-4D97-AF65-F5344CB8AC3E}">
        <p14:creationId xmlns:p14="http://schemas.microsoft.com/office/powerpoint/2010/main" val="4176440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880988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Attribute View</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 name="TextBox 18">
            <a:extLst>
              <a:ext uri="{FF2B5EF4-FFF2-40B4-BE49-F238E27FC236}">
                <a16:creationId xmlns:a16="http://schemas.microsoft.com/office/drawing/2014/main" id="{27E5B41D-1DDF-48C9-A5AF-075F84492B68}"/>
              </a:ext>
            </a:extLst>
          </p:cNvPr>
          <p:cNvSpPr txBox="1"/>
          <p:nvPr/>
        </p:nvSpPr>
        <p:spPr>
          <a:xfrm>
            <a:off x="261765" y="855344"/>
            <a:ext cx="11241062" cy="923330"/>
          </a:xfrm>
          <a:prstGeom prst="rect">
            <a:avLst/>
          </a:prstGeom>
          <a:noFill/>
        </p:spPr>
        <p:txBody>
          <a:bodyPr wrap="square" rtlCol="0">
            <a:spAutoFit/>
          </a:bodyPr>
          <a:lstStyle/>
          <a:p>
            <a:pPr algn="just"/>
            <a:r>
              <a:rPr lang="en-US" b="1" dirty="0"/>
              <a:t>Attribute views</a:t>
            </a:r>
            <a:r>
              <a:rPr lang="en-US" dirty="0"/>
              <a:t> provide descriptive data about the characteristics of data in your database. This is “master data” that defines things like hierarchies that describe relationships between data elements. By constructing attribute views, you create dimensions from which subsequent views can be constructed.</a:t>
            </a:r>
          </a:p>
        </p:txBody>
      </p:sp>
      <p:pic>
        <p:nvPicPr>
          <p:cNvPr id="3" name="Picture 2"/>
          <p:cNvPicPr>
            <a:picLocks noChangeAspect="1"/>
          </p:cNvPicPr>
          <p:nvPr/>
        </p:nvPicPr>
        <p:blipFill>
          <a:blip r:embed="rId3"/>
          <a:stretch>
            <a:fillRect/>
          </a:stretch>
        </p:blipFill>
        <p:spPr>
          <a:xfrm>
            <a:off x="636159" y="1967395"/>
            <a:ext cx="10866667" cy="4380952"/>
          </a:xfrm>
          <a:prstGeom prst="rect">
            <a:avLst/>
          </a:prstGeom>
        </p:spPr>
      </p:pic>
    </p:spTree>
    <p:extLst>
      <p:ext uri="{BB962C8B-B14F-4D97-AF65-F5344CB8AC3E}">
        <p14:creationId xmlns:p14="http://schemas.microsoft.com/office/powerpoint/2010/main" val="3024436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Analytic View</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 name="TextBox 18">
            <a:extLst>
              <a:ext uri="{FF2B5EF4-FFF2-40B4-BE49-F238E27FC236}">
                <a16:creationId xmlns:a16="http://schemas.microsoft.com/office/drawing/2014/main" id="{27E5B41D-1DDF-48C9-A5AF-075F84492B68}"/>
              </a:ext>
            </a:extLst>
          </p:cNvPr>
          <p:cNvSpPr txBox="1"/>
          <p:nvPr/>
        </p:nvSpPr>
        <p:spPr>
          <a:xfrm>
            <a:off x="261765" y="779090"/>
            <a:ext cx="11292008" cy="923330"/>
          </a:xfrm>
          <a:prstGeom prst="rect">
            <a:avLst/>
          </a:prstGeom>
          <a:noFill/>
        </p:spPr>
        <p:txBody>
          <a:bodyPr wrap="square" rtlCol="0">
            <a:spAutoFit/>
          </a:bodyPr>
          <a:lstStyle/>
          <a:p>
            <a:pPr algn="just"/>
            <a:r>
              <a:rPr lang="en-US" b="1" dirty="0"/>
              <a:t>Analytic views</a:t>
            </a:r>
            <a:r>
              <a:rPr lang="en-US" dirty="0"/>
              <a:t> in SAP HANA are optimized for aggregating mass data. Because the database is so fast, it’s not necessary to store aggregates in the database; rather, you aggregate on the fly in memory. Analytic views construct a central master “fact table” with key figures. You can use expressions, operators, and functions to analyze this data.</a:t>
            </a:r>
          </a:p>
        </p:txBody>
      </p:sp>
      <p:pic>
        <p:nvPicPr>
          <p:cNvPr id="3" name="Picture 2"/>
          <p:cNvPicPr>
            <a:picLocks noChangeAspect="1"/>
          </p:cNvPicPr>
          <p:nvPr/>
        </p:nvPicPr>
        <p:blipFill>
          <a:blip r:embed="rId3"/>
          <a:stretch>
            <a:fillRect/>
          </a:stretch>
        </p:blipFill>
        <p:spPr>
          <a:xfrm>
            <a:off x="420399" y="2074632"/>
            <a:ext cx="10847619" cy="3980952"/>
          </a:xfrm>
          <a:prstGeom prst="rect">
            <a:avLst/>
          </a:prstGeom>
        </p:spPr>
      </p:pic>
    </p:spTree>
    <p:extLst>
      <p:ext uri="{BB962C8B-B14F-4D97-AF65-F5344CB8AC3E}">
        <p14:creationId xmlns:p14="http://schemas.microsoft.com/office/powerpoint/2010/main" val="764159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Calculation View</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 name="TextBox 18">
            <a:extLst>
              <a:ext uri="{FF2B5EF4-FFF2-40B4-BE49-F238E27FC236}">
                <a16:creationId xmlns:a16="http://schemas.microsoft.com/office/drawing/2014/main" id="{27E5B41D-1DDF-48C9-A5AF-075F84492B68}"/>
              </a:ext>
            </a:extLst>
          </p:cNvPr>
          <p:cNvSpPr txBox="1"/>
          <p:nvPr/>
        </p:nvSpPr>
        <p:spPr>
          <a:xfrm>
            <a:off x="261765" y="777539"/>
            <a:ext cx="11292007" cy="923330"/>
          </a:xfrm>
          <a:prstGeom prst="rect">
            <a:avLst/>
          </a:prstGeom>
          <a:noFill/>
        </p:spPr>
        <p:txBody>
          <a:bodyPr wrap="square" rtlCol="0">
            <a:spAutoFit/>
          </a:bodyPr>
          <a:lstStyle/>
          <a:p>
            <a:pPr algn="just"/>
            <a:r>
              <a:rPr lang="en-US" b="1" dirty="0"/>
              <a:t>Calculation views</a:t>
            </a:r>
            <a:r>
              <a:rPr lang="en-US" dirty="0"/>
              <a:t> provide a way to do flexible, complex logic in the database. They are built on top of one or more analytic or attribute views and allow you to do calculations after aggregation and grouping. Calculations are generally done after grouping at the attribute level and after aggregation at the analytic level.</a:t>
            </a:r>
          </a:p>
        </p:txBody>
      </p:sp>
      <p:pic>
        <p:nvPicPr>
          <p:cNvPr id="3" name="Picture 2"/>
          <p:cNvPicPr>
            <a:picLocks noChangeAspect="1"/>
          </p:cNvPicPr>
          <p:nvPr/>
        </p:nvPicPr>
        <p:blipFill>
          <a:blip r:embed="rId3"/>
          <a:stretch>
            <a:fillRect/>
          </a:stretch>
        </p:blipFill>
        <p:spPr>
          <a:xfrm>
            <a:off x="331302" y="1999074"/>
            <a:ext cx="11440000" cy="4349714"/>
          </a:xfrm>
          <a:prstGeom prst="rect">
            <a:avLst/>
          </a:prstGeom>
        </p:spPr>
      </p:pic>
    </p:spTree>
    <p:extLst>
      <p:ext uri="{BB962C8B-B14F-4D97-AF65-F5344CB8AC3E}">
        <p14:creationId xmlns:p14="http://schemas.microsoft.com/office/powerpoint/2010/main" val="2656728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OIA Scenario Using Calculation View</a:t>
            </a:r>
            <a:endParaRPr lang="en-US" sz="360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TextBox 12">
            <a:extLst>
              <a:ext uri="{FF2B5EF4-FFF2-40B4-BE49-F238E27FC236}">
                <a16:creationId xmlns:a16="http://schemas.microsoft.com/office/drawing/2014/main" id="{2668874E-C0FA-4ADA-BBF6-2FE5710B408A}"/>
              </a:ext>
            </a:extLst>
          </p:cNvPr>
          <p:cNvSpPr txBox="1"/>
          <p:nvPr/>
        </p:nvSpPr>
        <p:spPr>
          <a:xfrm>
            <a:off x="261765" y="896527"/>
            <a:ext cx="11292008" cy="1477328"/>
          </a:xfrm>
          <a:prstGeom prst="rect">
            <a:avLst/>
          </a:prstGeom>
          <a:noFill/>
        </p:spPr>
        <p:txBody>
          <a:bodyPr wrap="square" rtlCol="0">
            <a:spAutoFit/>
          </a:bodyPr>
          <a:lstStyle/>
          <a:p>
            <a:pPr algn="just"/>
            <a:r>
              <a:rPr lang="en-US" dirty="0"/>
              <a:t>Mr. James told about me to the CIO of the company last week on Christmas dinner. The CIO is very impressed by listening my stories how I helped Mr. James. Now he want me to help him as well.</a:t>
            </a:r>
          </a:p>
          <a:p>
            <a:pPr algn="just"/>
            <a:r>
              <a:rPr lang="en-US" dirty="0"/>
              <a:t>He called me for a 1:1 meeting this morning. He was a secret task by the CEO of the co. Since quite a long time there were multiple escalations going on in co. for unpaid bills to their vendors and also customers who are unhappy due to unavailability of stocks.</a:t>
            </a:r>
          </a:p>
        </p:txBody>
      </p:sp>
      <p:pic>
        <p:nvPicPr>
          <p:cNvPr id="1026" name="Picture 2" descr="Free Vector | Successful business meeting or job interview"/>
          <p:cNvPicPr>
            <a:picLocks noChangeAspect="1" noChangeArrowheads="1"/>
          </p:cNvPicPr>
          <p:nvPr/>
        </p:nvPicPr>
        <p:blipFill rotWithShape="1">
          <a:blip r:embed="rId3">
            <a:extLst>
              <a:ext uri="{28A0092B-C50C-407E-A947-70E740481C1C}">
                <a14:useLocalDpi xmlns:a14="http://schemas.microsoft.com/office/drawing/2010/main" val="0"/>
              </a:ext>
            </a:extLst>
          </a:blip>
          <a:srcRect t="13042" b="14480"/>
          <a:stretch/>
        </p:blipFill>
        <p:spPr bwMode="auto">
          <a:xfrm>
            <a:off x="3057801" y="2304528"/>
            <a:ext cx="5962650" cy="4321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050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Concept of Delivery Unit</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61764" y="779090"/>
            <a:ext cx="11292008" cy="923330"/>
          </a:xfrm>
          <a:prstGeom prst="rect">
            <a:avLst/>
          </a:prstGeom>
        </p:spPr>
        <p:txBody>
          <a:bodyPr wrap="square">
            <a:spAutoFit/>
          </a:bodyPr>
          <a:lstStyle/>
          <a:p>
            <a:pPr algn="just"/>
            <a:r>
              <a:rPr lang="en-US" b="1" dirty="0">
                <a:solidFill>
                  <a:srgbClr val="202124"/>
                </a:solidFill>
                <a:latin typeface="arial" panose="020B0604020202020204" pitchFamily="34" charset="0"/>
              </a:rPr>
              <a:t>Delivery units</a:t>
            </a:r>
            <a:r>
              <a:rPr lang="en-US" dirty="0">
                <a:solidFill>
                  <a:srgbClr val="202124"/>
                </a:solidFill>
                <a:latin typeface="arial" panose="020B0604020202020204" pitchFamily="34" charset="0"/>
              </a:rPr>
              <a:t> are </a:t>
            </a:r>
            <a:r>
              <a:rPr lang="en-US" b="1" dirty="0">
                <a:solidFill>
                  <a:srgbClr val="202124"/>
                </a:solidFill>
                <a:latin typeface="arial" panose="020B0604020202020204" pitchFamily="34" charset="0"/>
              </a:rPr>
              <a:t>SAP HANA</a:t>
            </a:r>
            <a:r>
              <a:rPr lang="en-US" dirty="0">
                <a:solidFill>
                  <a:srgbClr val="202124"/>
                </a:solidFill>
                <a:latin typeface="arial" panose="020B0604020202020204" pitchFamily="34" charset="0"/>
              </a:rPr>
              <a:t> specific packages that can be used to install content, transport data models and applications developed on the </a:t>
            </a:r>
            <a:r>
              <a:rPr lang="en-US" b="1" dirty="0">
                <a:solidFill>
                  <a:srgbClr val="202124"/>
                </a:solidFill>
                <a:latin typeface="arial" panose="020B0604020202020204" pitchFamily="34" charset="0"/>
              </a:rPr>
              <a:t>SAP HANA</a:t>
            </a:r>
            <a:r>
              <a:rPr lang="en-US" dirty="0">
                <a:solidFill>
                  <a:srgbClr val="202124"/>
                </a:solidFill>
                <a:latin typeface="arial" panose="020B0604020202020204" pitchFamily="34" charset="0"/>
              </a:rPr>
              <a:t> platform. The </a:t>
            </a:r>
            <a:r>
              <a:rPr lang="en-US" b="1" dirty="0">
                <a:solidFill>
                  <a:srgbClr val="202124"/>
                </a:solidFill>
                <a:latin typeface="arial" panose="020B0604020202020204" pitchFamily="34" charset="0"/>
              </a:rPr>
              <a:t>delivery unit</a:t>
            </a:r>
            <a:r>
              <a:rPr lang="en-US" dirty="0">
                <a:solidFill>
                  <a:srgbClr val="202124"/>
                </a:solidFill>
                <a:latin typeface="arial" panose="020B0604020202020204" pitchFamily="34" charset="0"/>
              </a:rPr>
              <a:t> management window can be accessed through the 'Modeler Perspective' in </a:t>
            </a:r>
            <a:r>
              <a:rPr lang="en-US" b="1" dirty="0">
                <a:solidFill>
                  <a:srgbClr val="202124"/>
                </a:solidFill>
                <a:latin typeface="arial" panose="020B0604020202020204" pitchFamily="34" charset="0"/>
              </a:rPr>
              <a:t>SAP HANA</a:t>
            </a:r>
            <a:r>
              <a:rPr lang="en-US" dirty="0">
                <a:solidFill>
                  <a:srgbClr val="202124"/>
                </a:solidFill>
                <a:latin typeface="arial" panose="020B0604020202020204" pitchFamily="34" charset="0"/>
              </a:rPr>
              <a:t> Studio.</a:t>
            </a:r>
            <a:endParaRPr lang="en-US" dirty="0"/>
          </a:p>
        </p:txBody>
      </p:sp>
      <p:pic>
        <p:nvPicPr>
          <p:cNvPr id="6146" name="Picture 2" descr="http://3.bp.blogspot.com/-v_EXQ5_aBRQ/Vk7B0eGrA6I/AAAAAAAABTM/rkFPl6Qgoe8/s1600/Delivery-Unit-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9089" y="1937443"/>
            <a:ext cx="8562023" cy="4501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22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174970" y="3378839"/>
            <a:ext cx="4393832"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11</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79477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i="0" u="none" strike="noStrike" kern="1200" cap="none" spc="0" normalizeH="0" baseline="0" noProof="0" dirty="0">
                <a:ln>
                  <a:noFill/>
                </a:ln>
                <a:solidFill>
                  <a:prstClr val="black"/>
                </a:solidFill>
                <a:effectLst/>
                <a:uLnTx/>
                <a:uFillTx/>
                <a:latin typeface="Cooper Black" panose="0208090404030B020404" pitchFamily="18" charset="0"/>
              </a:rPr>
              <a:t>Agenda – Day 11</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074" name="Picture 2" descr="Agenda Images | Free Vectors, Stock Photos &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2483" y="873605"/>
            <a:ext cx="4185285" cy="418528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E8BD2BC-59B0-4D30-97AE-9B4A2D8F7B41}"/>
              </a:ext>
            </a:extLst>
          </p:cNvPr>
          <p:cNvSpPr txBox="1"/>
          <p:nvPr/>
        </p:nvSpPr>
        <p:spPr>
          <a:xfrm>
            <a:off x="1076325" y="1082509"/>
            <a:ext cx="645091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OIA Scenario ( Open Item Analysis )</a:t>
            </a:r>
          </a:p>
          <a:p>
            <a:pPr marL="285750" indent="-285750">
              <a:buFont typeface="Arial" panose="020B0604020202020204" pitchFamily="34" charset="0"/>
              <a:buChar char="•"/>
            </a:pPr>
            <a:r>
              <a:rPr lang="en-US" dirty="0"/>
              <a:t>Articulate Requirement for OIA</a:t>
            </a:r>
          </a:p>
          <a:p>
            <a:pPr marL="285750" indent="-285750">
              <a:buFont typeface="Arial" panose="020B0604020202020204" pitchFamily="34" charset="0"/>
              <a:buChar char="•"/>
            </a:pPr>
            <a:r>
              <a:rPr lang="en-US" dirty="0"/>
              <a:t>Execute OIA on ABAP</a:t>
            </a:r>
          </a:p>
          <a:p>
            <a:pPr marL="285750" indent="-285750">
              <a:buFont typeface="Arial" panose="020B0604020202020204" pitchFamily="34" charset="0"/>
              <a:buChar char="•"/>
            </a:pPr>
            <a:r>
              <a:rPr lang="en-US" dirty="0"/>
              <a:t>SQL Console</a:t>
            </a:r>
          </a:p>
          <a:p>
            <a:pPr marL="285750" indent="-285750">
              <a:buFont typeface="Arial" panose="020B0604020202020204" pitchFamily="34" charset="0"/>
              <a:buChar char="•"/>
            </a:pPr>
            <a:r>
              <a:rPr lang="en-US" dirty="0"/>
              <a:t>Introduction to HANA Database User</a:t>
            </a:r>
          </a:p>
          <a:p>
            <a:pPr marL="285750" indent="-285750">
              <a:buFont typeface="Arial" panose="020B0604020202020204" pitchFamily="34" charset="0"/>
              <a:buChar char="•"/>
            </a:pPr>
            <a:r>
              <a:rPr lang="en-US" dirty="0"/>
              <a:t>Data Modeling </a:t>
            </a:r>
          </a:p>
          <a:p>
            <a:pPr marL="1352443" lvl="2" indent="-285750">
              <a:buFont typeface="Wingdings" panose="05000000000000000000" pitchFamily="2" charset="2"/>
              <a:buChar char="Ø"/>
            </a:pPr>
            <a:r>
              <a:rPr lang="en-US" dirty="0"/>
              <a:t>Attribute View</a:t>
            </a:r>
          </a:p>
          <a:p>
            <a:pPr marL="1352443" lvl="2" indent="-285750">
              <a:buFont typeface="Wingdings" panose="05000000000000000000" pitchFamily="2" charset="2"/>
              <a:buChar char="Ø"/>
            </a:pPr>
            <a:r>
              <a:rPr lang="en-US" dirty="0"/>
              <a:t>Analytics View</a:t>
            </a:r>
          </a:p>
          <a:p>
            <a:pPr marL="1352443" lvl="2" indent="-285750">
              <a:buFont typeface="Wingdings" panose="05000000000000000000" pitchFamily="2" charset="2"/>
              <a:buChar char="Ø"/>
            </a:pPr>
            <a:r>
              <a:rPr lang="en-US" dirty="0"/>
              <a:t>Calculation View</a:t>
            </a:r>
          </a:p>
          <a:p>
            <a:pPr marL="1961937" lvl="3" indent="-285750">
              <a:buFont typeface="Wingdings" panose="05000000000000000000" pitchFamily="2" charset="2"/>
              <a:buChar char="v"/>
            </a:pPr>
            <a:r>
              <a:rPr lang="en-US" dirty="0"/>
              <a:t>Graphical Calculation Views</a:t>
            </a:r>
          </a:p>
          <a:p>
            <a:pPr marL="1961937" lvl="3" indent="-285750">
              <a:buFont typeface="Wingdings" panose="05000000000000000000" pitchFamily="2" charset="2"/>
              <a:buChar char="v"/>
            </a:pPr>
            <a:r>
              <a:rPr lang="en-US" dirty="0"/>
              <a:t>Scripted Calculation Views</a:t>
            </a:r>
          </a:p>
          <a:p>
            <a:pPr marL="285750" indent="-285750">
              <a:buFont typeface="Arial" panose="020B0604020202020204" pitchFamily="34" charset="0"/>
              <a:buChar char="•"/>
            </a:pPr>
            <a:r>
              <a:rPr lang="en-US" dirty="0"/>
              <a:t>Classification of  Join</a:t>
            </a:r>
          </a:p>
        </p:txBody>
      </p:sp>
      <p:sp>
        <p:nvSpPr>
          <p:cNvPr id="9" name="TextBox 8">
            <a:extLst>
              <a:ext uri="{FF2B5EF4-FFF2-40B4-BE49-F238E27FC236}">
                <a16:creationId xmlns:a16="http://schemas.microsoft.com/office/drawing/2014/main" id="{2181DA40-EB87-4A9E-A378-F475AFDB183C}"/>
              </a:ext>
            </a:extLst>
          </p:cNvPr>
          <p:cNvSpPr txBox="1"/>
          <p:nvPr/>
        </p:nvSpPr>
        <p:spPr>
          <a:xfrm>
            <a:off x="261764" y="4681618"/>
            <a:ext cx="2238375" cy="381000"/>
          </a:xfrm>
          <a:prstGeom prst="rect">
            <a:avLst/>
          </a:prstGeom>
          <a:noFill/>
        </p:spPr>
        <p:txBody>
          <a:bodyPr wrap="square" rtlCol="0">
            <a:spAutoFit/>
          </a:bodyPr>
          <a:lstStyle/>
          <a:p>
            <a:r>
              <a:rPr lang="en-US" dirty="0"/>
              <a:t>--Break--</a:t>
            </a:r>
          </a:p>
        </p:txBody>
      </p:sp>
      <p:sp>
        <p:nvSpPr>
          <p:cNvPr id="10" name="TextBox 9">
            <a:extLst>
              <a:ext uri="{FF2B5EF4-FFF2-40B4-BE49-F238E27FC236}">
                <a16:creationId xmlns:a16="http://schemas.microsoft.com/office/drawing/2014/main" id="{035F5030-D26D-459D-8F5D-DFF4BC98E02A}"/>
              </a:ext>
            </a:extLst>
          </p:cNvPr>
          <p:cNvSpPr txBox="1"/>
          <p:nvPr/>
        </p:nvSpPr>
        <p:spPr>
          <a:xfrm>
            <a:off x="1076325" y="5145799"/>
            <a:ext cx="447633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Creation and execution of  Data Models </a:t>
            </a:r>
          </a:p>
          <a:p>
            <a:pPr marL="285750" indent="-285750">
              <a:buFont typeface="Arial" panose="020B0604020202020204" pitchFamily="34" charset="0"/>
              <a:buChar char="•"/>
            </a:pPr>
            <a:r>
              <a:rPr lang="en-US" dirty="0"/>
              <a:t>Showing Concept of currency conversion</a:t>
            </a:r>
          </a:p>
          <a:p>
            <a:pPr marL="285750" indent="-285750">
              <a:buFont typeface="Arial" panose="020B0604020202020204" pitchFamily="34" charset="0"/>
              <a:buChar char="•"/>
            </a:pPr>
            <a:r>
              <a:rPr lang="en-US" dirty="0"/>
              <a:t>Concept of  Dimensions and Measures </a:t>
            </a:r>
          </a:p>
          <a:p>
            <a:pPr marL="285750" indent="-285750">
              <a:buFont typeface="Arial" panose="020B0604020202020204" pitchFamily="34" charset="0"/>
              <a:buChar char="•"/>
            </a:pPr>
            <a:r>
              <a:rPr lang="en-US" dirty="0"/>
              <a:t>Implementing OIA  Using Calculation View </a:t>
            </a:r>
          </a:p>
          <a:p>
            <a:pPr marL="285750" indent="-285750">
              <a:buFont typeface="Arial" panose="020B0604020202020204" pitchFamily="34" charset="0"/>
              <a:buChar char="•"/>
            </a:pPr>
            <a:r>
              <a:rPr lang="en-US" dirty="0"/>
              <a:t>Concept of  Delivery Unit</a:t>
            </a:r>
            <a:endParaRPr lang="en-US" i="1" dirty="0"/>
          </a:p>
        </p:txBody>
      </p:sp>
    </p:spTree>
    <p:extLst>
      <p:ext uri="{BB962C8B-B14F-4D97-AF65-F5344CB8AC3E}">
        <p14:creationId xmlns:p14="http://schemas.microsoft.com/office/powerpoint/2010/main" val="1310447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40580090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3038040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OIA Scenario - Open Item Analysis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1" name="TextBox 10">
            <a:extLst>
              <a:ext uri="{FF2B5EF4-FFF2-40B4-BE49-F238E27FC236}">
                <a16:creationId xmlns:a16="http://schemas.microsoft.com/office/drawing/2014/main" id="{2668874E-C0FA-4ADA-BBF6-2FE5710B408A}"/>
              </a:ext>
            </a:extLst>
          </p:cNvPr>
          <p:cNvSpPr txBox="1"/>
          <p:nvPr/>
        </p:nvSpPr>
        <p:spPr>
          <a:xfrm>
            <a:off x="261764" y="799696"/>
            <a:ext cx="11292008" cy="3139321"/>
          </a:xfrm>
          <a:prstGeom prst="rect">
            <a:avLst/>
          </a:prstGeom>
          <a:noFill/>
        </p:spPr>
        <p:txBody>
          <a:bodyPr wrap="square" rtlCol="0">
            <a:spAutoFit/>
          </a:bodyPr>
          <a:lstStyle/>
          <a:p>
            <a:pPr algn="just"/>
            <a:r>
              <a:rPr lang="en-US" b="1" dirty="0"/>
              <a:t>Mr. James (Account Receivable Accountant)</a:t>
            </a:r>
          </a:p>
          <a:p>
            <a:pPr algn="just"/>
            <a:r>
              <a:rPr lang="en-US" dirty="0"/>
              <a:t>Mr. James is a 63 year old men, working in our Toronto office since last 30 years of service. He lives in downtown near the lake in his own 680 Sq yard home. He is a proud father of 2 girls which are studying. And drives Audi A6.</a:t>
            </a:r>
          </a:p>
          <a:p>
            <a:pPr algn="just"/>
            <a:r>
              <a:rPr lang="en-US" dirty="0"/>
              <a:t>He is a seasonal Skiing player.</a:t>
            </a:r>
          </a:p>
          <a:p>
            <a:pPr algn="just"/>
            <a:endParaRPr lang="en-US" dirty="0"/>
          </a:p>
          <a:p>
            <a:pPr algn="just"/>
            <a:r>
              <a:rPr lang="en-US" dirty="0"/>
              <a:t>Cash has a very important role in a company for running business. It is in the best interest of the company to collect the pending dues from their customers as soon as possible. By putting this Cash back into the system, the company can execute is ambitions and expansion plans faster. So Mr. James is here working as an account receivable accountant, his job is to manage customer accounts and remind them for their </a:t>
            </a:r>
            <a:r>
              <a:rPr lang="en-US" b="1" i="1" dirty="0"/>
              <a:t>unpaid bills when the bill amount OR the average days for unpaid invoices are passed.</a:t>
            </a:r>
            <a:r>
              <a:rPr lang="en-US" dirty="0"/>
              <a:t> Classify these customers based on their ability to pay pending bills.</a:t>
            </a:r>
          </a:p>
          <a:p>
            <a:pPr algn="just"/>
            <a:endParaRPr lang="en-US" dirty="0"/>
          </a:p>
        </p:txBody>
      </p:sp>
      <p:pic>
        <p:nvPicPr>
          <p:cNvPr id="1026" name="Picture 2" descr="6 Creative Ways To Shake Up The Sales Team Meeting Agenda - Salesforce  Canada Bl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486" y="3759479"/>
            <a:ext cx="5715000" cy="299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654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solidFill>
                  <a:srgbClr val="000000"/>
                </a:solidFill>
                <a:latin typeface="Cooper Black" panose="0208090404030B020404" pitchFamily="18" charset="0"/>
              </a:rPr>
              <a:t>Articulate Requirement for OIA </a:t>
            </a:r>
            <a:endParaRPr lang="en-US" sz="3600"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Box 6">
            <a:extLst>
              <a:ext uri="{FF2B5EF4-FFF2-40B4-BE49-F238E27FC236}">
                <a16:creationId xmlns:a16="http://schemas.microsoft.com/office/drawing/2014/main" id="{2668874E-C0FA-4ADA-BBF6-2FE5710B408A}"/>
              </a:ext>
            </a:extLst>
          </p:cNvPr>
          <p:cNvSpPr txBox="1"/>
          <p:nvPr/>
        </p:nvSpPr>
        <p:spPr>
          <a:xfrm>
            <a:off x="261764" y="819749"/>
            <a:ext cx="11292008" cy="5632311"/>
          </a:xfrm>
          <a:prstGeom prst="rect">
            <a:avLst/>
          </a:prstGeom>
          <a:noFill/>
        </p:spPr>
        <p:txBody>
          <a:bodyPr wrap="square" rtlCol="0">
            <a:spAutoFit/>
          </a:bodyPr>
          <a:lstStyle/>
          <a:p>
            <a:pPr marL="342900" indent="-342900">
              <a:buAutoNum type="arabicPeriod"/>
            </a:pPr>
            <a:r>
              <a:rPr lang="en-US" sz="2000" dirty="0"/>
              <a:t>Create a DB table which stores the customizing – Threshold – Days, Amount</a:t>
            </a:r>
          </a:p>
          <a:p>
            <a:pPr lvl="1"/>
            <a:endParaRPr lang="en-US" sz="2000" dirty="0"/>
          </a:p>
          <a:p>
            <a:pPr marL="342900" indent="-342900">
              <a:buAutoNum type="arabicPeriod"/>
            </a:pPr>
            <a:r>
              <a:rPr lang="en-US" sz="2000" dirty="0"/>
              <a:t>How long on average basis the invoices are outstanding – UNPAID</a:t>
            </a:r>
          </a:p>
          <a:p>
            <a:pPr marL="800100" lvl="1" indent="-342900">
              <a:buAutoNum type="arabicPeriod"/>
            </a:pPr>
            <a:r>
              <a:rPr lang="en-US" sz="2000" dirty="0"/>
              <a:t>Invoices which are unpaid – SNWD_SO_INV_HEAD Payment_Status = ‘’</a:t>
            </a:r>
          </a:p>
          <a:p>
            <a:pPr marL="800100" lvl="1" indent="-342900">
              <a:buAutoNum type="arabicPeriod"/>
            </a:pPr>
            <a:r>
              <a:rPr lang="en-US" sz="2000" dirty="0"/>
              <a:t>Calculate the average open days since when they are unpaid – Sum / Count</a:t>
            </a:r>
          </a:p>
          <a:p>
            <a:pPr marL="800100" lvl="1" indent="-342900">
              <a:buAutoNum type="arabicPeriod"/>
            </a:pPr>
            <a:r>
              <a:rPr lang="en-US" sz="2000" dirty="0"/>
              <a:t>Business partners and company names for those invoice SNWD_BPA</a:t>
            </a:r>
          </a:p>
          <a:p>
            <a:pPr lvl="1"/>
            <a:endParaRPr lang="en-US" sz="2000" dirty="0"/>
          </a:p>
          <a:p>
            <a:pPr marL="342900" indent="-342900">
              <a:buAutoNum type="arabicPeriod"/>
            </a:pPr>
            <a:r>
              <a:rPr lang="en-US" sz="2000" dirty="0"/>
              <a:t>Check the total gross amount of invoices which is open in </a:t>
            </a:r>
            <a:r>
              <a:rPr lang="en-US" sz="2000" b="1" dirty="0"/>
              <a:t>“common currency”</a:t>
            </a:r>
          </a:p>
          <a:p>
            <a:pPr marL="800100" lvl="1" indent="-342900">
              <a:buAutoNum type="arabicPeriod"/>
            </a:pPr>
            <a:r>
              <a:rPr lang="en-US" sz="2000" dirty="0"/>
              <a:t>Invoice header to identify the unpaid invoices – SNWD_SO_INV_HEAD</a:t>
            </a:r>
          </a:p>
          <a:p>
            <a:pPr marL="800100" lvl="1" indent="-342900">
              <a:buAutoNum type="arabicPeriod"/>
            </a:pPr>
            <a:r>
              <a:rPr lang="en-US" sz="2000" dirty="0"/>
              <a:t>For each invoice read the line items from SNWD_SO_INV_ITEM and convert to common currency.</a:t>
            </a:r>
          </a:p>
          <a:p>
            <a:pPr marL="1257300" lvl="2" indent="-342900">
              <a:buAutoNum type="arabicPeriod"/>
            </a:pPr>
            <a:r>
              <a:rPr lang="en-US" sz="2000" dirty="0"/>
              <a:t>Currency conversion based on customizing will be done for items</a:t>
            </a:r>
          </a:p>
          <a:p>
            <a:pPr marL="1257300" lvl="2" indent="-342900">
              <a:buAutoNum type="arabicPeriod"/>
            </a:pPr>
            <a:r>
              <a:rPr lang="en-US" sz="2000" dirty="0"/>
              <a:t>A total open amount will be calculated in common currency (gross_amount)</a:t>
            </a:r>
          </a:p>
          <a:p>
            <a:pPr marL="800100" lvl="1" indent="-342900">
              <a:buAutoNum type="arabicPeriod"/>
            </a:pPr>
            <a:r>
              <a:rPr lang="en-US" sz="2000" dirty="0"/>
              <a:t>Business partner information to find which co. SNWD_BPA</a:t>
            </a:r>
          </a:p>
          <a:p>
            <a:pPr lvl="1"/>
            <a:endParaRPr lang="en-US" sz="2000" dirty="0"/>
          </a:p>
          <a:p>
            <a:pPr marL="342900" indent="-342900">
              <a:buAutoNum type="arabicPeriod"/>
            </a:pPr>
            <a:r>
              <a:rPr lang="en-US" sz="2000" dirty="0"/>
              <a:t>Classify the customers which are at high risk</a:t>
            </a:r>
          </a:p>
          <a:p>
            <a:endParaRPr lang="en-US" sz="2000" dirty="0"/>
          </a:p>
          <a:p>
            <a:r>
              <a:rPr lang="en-US" sz="2000" dirty="0"/>
              <a:t>5.   Dunning – Reminders / calls for making payment</a:t>
            </a:r>
          </a:p>
          <a:p>
            <a:r>
              <a:rPr lang="en-US" sz="2000" dirty="0"/>
              <a:t>        COLLECT statement in ABAP.??</a:t>
            </a:r>
          </a:p>
        </p:txBody>
      </p:sp>
    </p:spTree>
    <p:extLst>
      <p:ext uri="{BB962C8B-B14F-4D97-AF65-F5344CB8AC3E}">
        <p14:creationId xmlns:p14="http://schemas.microsoft.com/office/powerpoint/2010/main" val="2077398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Custom Table for OIA</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 name="Picture 5">
            <a:extLst>
              <a:ext uri="{FF2B5EF4-FFF2-40B4-BE49-F238E27FC236}">
                <a16:creationId xmlns:a16="http://schemas.microsoft.com/office/drawing/2014/main" id="{B64819FE-0CA9-4976-9E17-9B5E8661C474}"/>
              </a:ext>
            </a:extLst>
          </p:cNvPr>
          <p:cNvPicPr>
            <a:picLocks noChangeAspect="1"/>
          </p:cNvPicPr>
          <p:nvPr/>
        </p:nvPicPr>
        <p:blipFill rotWithShape="1">
          <a:blip r:embed="rId3"/>
          <a:srcRect t="3336"/>
          <a:stretch/>
        </p:blipFill>
        <p:spPr>
          <a:xfrm>
            <a:off x="424559" y="1307473"/>
            <a:ext cx="11335763" cy="4321802"/>
          </a:xfrm>
          <a:prstGeom prst="rect">
            <a:avLst/>
          </a:prstGeom>
        </p:spPr>
      </p:pic>
      <p:sp>
        <p:nvSpPr>
          <p:cNvPr id="3" name="Rectangle 2"/>
          <p:cNvSpPr/>
          <p:nvPr/>
        </p:nvSpPr>
        <p:spPr>
          <a:xfrm>
            <a:off x="261764" y="779090"/>
            <a:ext cx="3817392" cy="369332"/>
          </a:xfrm>
          <a:prstGeom prst="rect">
            <a:avLst/>
          </a:prstGeom>
        </p:spPr>
        <p:txBody>
          <a:bodyPr wrap="none">
            <a:spAutoFit/>
          </a:bodyPr>
          <a:lstStyle/>
          <a:p>
            <a:r>
              <a:rPr lang="en-US" dirty="0"/>
              <a:t>Create table ZDP_CUST in SAP System .</a:t>
            </a:r>
          </a:p>
        </p:txBody>
      </p:sp>
    </p:spTree>
    <p:extLst>
      <p:ext uri="{BB962C8B-B14F-4D97-AF65-F5344CB8AC3E}">
        <p14:creationId xmlns:p14="http://schemas.microsoft.com/office/powerpoint/2010/main" val="149805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ee Vector | Professional programmer engineer writing c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8704" y="425146"/>
            <a:ext cx="5962650" cy="596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id="{C3D67074-ABBF-4F1F-8F04-07B7C002C1DF}"/>
              </a:ext>
            </a:extLst>
          </p:cNvPr>
          <p:cNvSpPr txBox="1"/>
          <p:nvPr/>
        </p:nvSpPr>
        <p:spPr>
          <a:xfrm>
            <a:off x="261764" y="815587"/>
            <a:ext cx="117348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Implementing Open Item Analysis Scenario</a:t>
            </a:r>
            <a:r>
              <a:rPr lang="en-US" sz="2400" dirty="0">
                <a:solidFill>
                  <a:prstClr val="black"/>
                </a:solidFill>
                <a:latin typeface="Calibri"/>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a:hlinkClick r:id="rId4"/>
              </a:rPr>
              <a:t>OIA Scenario </a:t>
            </a:r>
            <a:endParaRPr lang="en-US" sz="2400" dirty="0">
              <a:solidFill>
                <a:prstClr val="black"/>
              </a:solidFill>
              <a:latin typeface="Calibri"/>
            </a:endParaRPr>
          </a:p>
        </p:txBody>
      </p:sp>
    </p:spTree>
    <p:extLst>
      <p:ext uri="{BB962C8B-B14F-4D97-AF65-F5344CB8AC3E}">
        <p14:creationId xmlns:p14="http://schemas.microsoft.com/office/powerpoint/2010/main" val="2601278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Office Images | Free Vectors, Stock Photos &amp; P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0880" y="2900067"/>
            <a:ext cx="5962650" cy="37242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2238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id="{F07FC580-E2AB-4C55-8C95-D5E077A1D127}"/>
              </a:ext>
            </a:extLst>
          </p:cNvPr>
          <p:cNvSpPr txBox="1">
            <a:spLocks/>
          </p:cNvSpPr>
          <p:nvPr/>
        </p:nvSpPr>
        <p:spPr>
          <a:xfrm>
            <a:off x="308148" y="161454"/>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Modeling</a:t>
            </a:r>
          </a:p>
        </p:txBody>
      </p:sp>
      <p:sp>
        <p:nvSpPr>
          <p:cNvPr id="7" name="TextBox 6">
            <a:extLst>
              <a:ext uri="{FF2B5EF4-FFF2-40B4-BE49-F238E27FC236}">
                <a16:creationId xmlns:a16="http://schemas.microsoft.com/office/drawing/2014/main" id="{C3D67074-ABBF-4F1F-8F04-07B7C002C1DF}"/>
              </a:ext>
            </a:extLst>
          </p:cNvPr>
          <p:cNvSpPr txBox="1"/>
          <p:nvPr/>
        </p:nvSpPr>
        <p:spPr>
          <a:xfrm>
            <a:off x="308148" y="779090"/>
            <a:ext cx="11526043" cy="286232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Challenges </a:t>
            </a:r>
            <a:r>
              <a:rPr lang="en-US" dirty="0">
                <a:solidFill>
                  <a:prstClr val="black"/>
                </a:solidFill>
                <a:latin typeface="Calibri"/>
              </a:rPr>
              <a:t>with ABAP Coding / SQL Queries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Not everyone is so experienced to write optimized SQL query</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Sometimes, we do incorrect nesting unknowingly which cause a recurring DB calls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Many colleagues are not from ABAP background with coding skills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Let someone else optimize the queries for us for DB</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Easy way to write complex requirements any one can develop w/o much experience</a:t>
            </a:r>
          </a:p>
          <a:p>
            <a:pPr marR="0" lvl="0" algn="just"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R="0" lvl="0" algn="just"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Modeling is a field of Database engineering which allows developers/consultants to build a graphical model w/o getting too much into technical stuff. The system will then compute the model and generate DB objects automatically which are also optimized to get best performance.</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67772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2238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id="{F07FC580-E2AB-4C55-8C95-D5E077A1D127}"/>
              </a:ext>
            </a:extLst>
          </p:cNvPr>
          <p:cNvSpPr txBox="1">
            <a:spLocks/>
          </p:cNvSpPr>
          <p:nvPr/>
        </p:nvSpPr>
        <p:spPr>
          <a:xfrm>
            <a:off x="261764" y="183308"/>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Models in SAP HANA</a:t>
            </a:r>
          </a:p>
        </p:txBody>
      </p:sp>
      <p:sp>
        <p:nvSpPr>
          <p:cNvPr id="17" name="Freeform: Shape 18">
            <a:extLst>
              <a:ext uri="{FF2B5EF4-FFF2-40B4-BE49-F238E27FC236}">
                <a16:creationId xmlns:a16="http://schemas.microsoft.com/office/drawing/2014/main" id="{29985CA6-1557-41DE-BF71-F84DB1594F4A}"/>
              </a:ext>
            </a:extLst>
          </p:cNvPr>
          <p:cNvSpPr/>
          <p:nvPr/>
        </p:nvSpPr>
        <p:spPr>
          <a:xfrm flipH="1" flipV="1">
            <a:off x="2207393" y="4836678"/>
            <a:ext cx="7827301" cy="1020639"/>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rgbClr val="7030A0"/>
          </a:solidFill>
          <a:ln w="14367" cap="flat">
            <a:noFill/>
            <a:prstDash val="solid"/>
            <a:miter/>
          </a:ln>
        </p:spPr>
        <p:txBody>
          <a:bodyPr rtlCol="0" anchor="ctr"/>
          <a:lstStyle/>
          <a:p>
            <a:endParaRPr lang="aa-ET"/>
          </a:p>
        </p:txBody>
      </p:sp>
      <p:sp>
        <p:nvSpPr>
          <p:cNvPr id="18" name="Freeform: Shape 14">
            <a:extLst>
              <a:ext uri="{FF2B5EF4-FFF2-40B4-BE49-F238E27FC236}">
                <a16:creationId xmlns:a16="http://schemas.microsoft.com/office/drawing/2014/main" id="{7146D1D7-9DC1-46E4-A6DF-29D95976F80B}"/>
              </a:ext>
            </a:extLst>
          </p:cNvPr>
          <p:cNvSpPr/>
          <p:nvPr/>
        </p:nvSpPr>
        <p:spPr>
          <a:xfrm>
            <a:off x="2155605" y="1708632"/>
            <a:ext cx="7827301" cy="1020639"/>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chemeClr val="bg2">
              <a:lumMod val="75000"/>
            </a:schemeClr>
          </a:solidFill>
          <a:ln w="14367" cap="flat">
            <a:noFill/>
            <a:prstDash val="solid"/>
            <a:miter/>
          </a:ln>
        </p:spPr>
        <p:txBody>
          <a:bodyPr rtlCol="0" anchor="ctr"/>
          <a:lstStyle/>
          <a:p>
            <a:endParaRPr lang="aa-ET"/>
          </a:p>
        </p:txBody>
      </p:sp>
      <p:sp>
        <p:nvSpPr>
          <p:cNvPr id="19" name="Freeform: Shape 15">
            <a:extLst>
              <a:ext uri="{FF2B5EF4-FFF2-40B4-BE49-F238E27FC236}">
                <a16:creationId xmlns:a16="http://schemas.microsoft.com/office/drawing/2014/main" id="{EEA54702-5B5B-4726-ADD0-952C9552E674}"/>
              </a:ext>
            </a:extLst>
          </p:cNvPr>
          <p:cNvSpPr/>
          <p:nvPr/>
        </p:nvSpPr>
        <p:spPr>
          <a:xfrm>
            <a:off x="2205918" y="3272655"/>
            <a:ext cx="7776988" cy="1020639"/>
          </a:xfrm>
          <a:custGeom>
            <a:avLst/>
            <a:gdLst>
              <a:gd name="connsiteX0" fmla="*/ 7266669 w 7776988"/>
              <a:gd name="connsiteY0" fmla="*/ 0 h 1020639"/>
              <a:gd name="connsiteX1" fmla="*/ 510320 w 7776988"/>
              <a:gd name="connsiteY1" fmla="*/ 0 h 1020639"/>
              <a:gd name="connsiteX2" fmla="*/ 0 w 7776988"/>
              <a:gd name="connsiteY2" fmla="*/ 510320 h 1020639"/>
              <a:gd name="connsiteX3" fmla="*/ 0 w 7776988"/>
              <a:gd name="connsiteY3" fmla="*/ 1020640 h 1020639"/>
              <a:gd name="connsiteX4" fmla="*/ 510320 w 7776988"/>
              <a:gd name="connsiteY4" fmla="*/ 1020640 h 1020639"/>
              <a:gd name="connsiteX5" fmla="*/ 7266669 w 7776988"/>
              <a:gd name="connsiteY5" fmla="*/ 1020640 h 1020639"/>
              <a:gd name="connsiteX6" fmla="*/ 7776989 w 7776988"/>
              <a:gd name="connsiteY6" fmla="*/ 510320 h 1020639"/>
              <a:gd name="connsiteX7" fmla="*/ 7776989 w 7776988"/>
              <a:gd name="connsiteY7" fmla="*/ 0 h 1020639"/>
              <a:gd name="connsiteX8" fmla="*/ 7266669 w 7776988"/>
              <a:gd name="connsiteY8"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76988" h="1020639">
                <a:moveTo>
                  <a:pt x="7266669" y="0"/>
                </a:moveTo>
                <a:lnTo>
                  <a:pt x="510320" y="0"/>
                </a:lnTo>
                <a:cubicBezTo>
                  <a:pt x="228566" y="0"/>
                  <a:pt x="0" y="228566"/>
                  <a:pt x="0" y="510320"/>
                </a:cubicBezTo>
                <a:lnTo>
                  <a:pt x="0" y="1020640"/>
                </a:lnTo>
                <a:lnTo>
                  <a:pt x="510320" y="1020640"/>
                </a:lnTo>
                <a:lnTo>
                  <a:pt x="7266669" y="1020640"/>
                </a:lnTo>
                <a:cubicBezTo>
                  <a:pt x="7548423" y="1020640"/>
                  <a:pt x="7776989" y="792074"/>
                  <a:pt x="7776989" y="510320"/>
                </a:cubicBezTo>
                <a:lnTo>
                  <a:pt x="7776989" y="0"/>
                </a:lnTo>
                <a:lnTo>
                  <a:pt x="7266669" y="0"/>
                </a:lnTo>
                <a:close/>
              </a:path>
            </a:pathLst>
          </a:custGeom>
          <a:solidFill>
            <a:schemeClr val="accent6"/>
          </a:solidFill>
          <a:ln w="14367" cap="flat">
            <a:noFill/>
            <a:prstDash val="solid"/>
            <a:miter/>
          </a:ln>
        </p:spPr>
        <p:txBody>
          <a:bodyPr rtlCol="0" anchor="ctr"/>
          <a:lstStyle/>
          <a:p>
            <a:endParaRPr lang="aa-ET"/>
          </a:p>
        </p:txBody>
      </p:sp>
      <p:sp>
        <p:nvSpPr>
          <p:cNvPr id="20" name="Freeform: Shape 16">
            <a:extLst>
              <a:ext uri="{FF2B5EF4-FFF2-40B4-BE49-F238E27FC236}">
                <a16:creationId xmlns:a16="http://schemas.microsoft.com/office/drawing/2014/main" id="{EC434CE7-FE93-4A27-8A5D-5B2B644BFB7F}"/>
              </a:ext>
            </a:extLst>
          </p:cNvPr>
          <p:cNvSpPr/>
          <p:nvPr/>
        </p:nvSpPr>
        <p:spPr>
          <a:xfrm>
            <a:off x="9835980" y="1909885"/>
            <a:ext cx="921450" cy="2232470"/>
          </a:xfrm>
          <a:custGeom>
            <a:avLst/>
            <a:gdLst>
              <a:gd name="connsiteX0" fmla="*/ 38813 w 921450"/>
              <a:gd name="connsiteY0" fmla="*/ 0 h 2232470"/>
              <a:gd name="connsiteX1" fmla="*/ 815075 w 921450"/>
              <a:gd name="connsiteY1" fmla="*/ 819387 h 2232470"/>
              <a:gd name="connsiteX2" fmla="*/ 921451 w 921450"/>
              <a:gd name="connsiteY2" fmla="*/ 1102579 h 2232470"/>
              <a:gd name="connsiteX3" fmla="*/ 842387 w 921450"/>
              <a:gd name="connsiteY3" fmla="*/ 1390083 h 2232470"/>
              <a:gd name="connsiteX4" fmla="*/ 0 w 921450"/>
              <a:gd name="connsiteY4" fmla="*/ 2232470 h 2232470"/>
              <a:gd name="connsiteX5" fmla="*/ 143752 w 921450"/>
              <a:gd name="connsiteY5" fmla="*/ 1919091 h 2232470"/>
              <a:gd name="connsiteX6" fmla="*/ 143752 w 921450"/>
              <a:gd name="connsiteY6" fmla="*/ 342130 h 2232470"/>
              <a:gd name="connsiteX7" fmla="*/ 38813 w 921450"/>
              <a:gd name="connsiteY7" fmla="*/ 0 h 223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1450" h="2232470">
                <a:moveTo>
                  <a:pt x="38813" y="0"/>
                </a:moveTo>
                <a:lnTo>
                  <a:pt x="815075" y="819387"/>
                </a:lnTo>
                <a:cubicBezTo>
                  <a:pt x="815075" y="819387"/>
                  <a:pt x="921451" y="921451"/>
                  <a:pt x="921451" y="1102579"/>
                </a:cubicBezTo>
                <a:cubicBezTo>
                  <a:pt x="921451" y="1289456"/>
                  <a:pt x="842387" y="1390083"/>
                  <a:pt x="842387" y="1390083"/>
                </a:cubicBezTo>
                <a:lnTo>
                  <a:pt x="0" y="2232470"/>
                </a:lnTo>
                <a:cubicBezTo>
                  <a:pt x="0" y="2232470"/>
                  <a:pt x="139440" y="2091593"/>
                  <a:pt x="143752" y="1919091"/>
                </a:cubicBezTo>
                <a:lnTo>
                  <a:pt x="143752" y="342130"/>
                </a:lnTo>
                <a:cubicBezTo>
                  <a:pt x="143752" y="342130"/>
                  <a:pt x="163878" y="158127"/>
                  <a:pt x="38813" y="0"/>
                </a:cubicBezTo>
                <a:close/>
              </a:path>
            </a:pathLst>
          </a:custGeom>
          <a:gradFill flip="none" rotWithShape="1">
            <a:gsLst>
              <a:gs pos="0">
                <a:schemeClr val="bg1">
                  <a:lumMod val="50000"/>
                </a:schemeClr>
              </a:gs>
              <a:gs pos="19000">
                <a:schemeClr val="bg1">
                  <a:lumMod val="85000"/>
                </a:schemeClr>
              </a:gs>
              <a:gs pos="80000">
                <a:schemeClr val="bg1">
                  <a:lumMod val="85000"/>
                </a:schemeClr>
              </a:gs>
              <a:gs pos="100000">
                <a:schemeClr val="bg1">
                  <a:lumMod val="50000"/>
                </a:schemeClr>
              </a:gs>
              <a:gs pos="50000">
                <a:schemeClr val="bg1">
                  <a:lumMod val="95000"/>
                </a:schemeClr>
              </a:gs>
            </a:gsLst>
            <a:lin ang="5400000" scaled="1"/>
            <a:tileRect/>
          </a:gradFill>
          <a:ln w="143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aa-ET"/>
          </a:p>
        </p:txBody>
      </p:sp>
      <p:sp>
        <p:nvSpPr>
          <p:cNvPr id="21" name="Freeform: Shape 17">
            <a:extLst>
              <a:ext uri="{FF2B5EF4-FFF2-40B4-BE49-F238E27FC236}">
                <a16:creationId xmlns:a16="http://schemas.microsoft.com/office/drawing/2014/main" id="{F2A88A50-69E1-4DA0-81AF-300484A61F51}"/>
              </a:ext>
            </a:extLst>
          </p:cNvPr>
          <p:cNvSpPr/>
          <p:nvPr/>
        </p:nvSpPr>
        <p:spPr>
          <a:xfrm flipH="1">
            <a:off x="1431395" y="3468018"/>
            <a:ext cx="921450" cy="2232470"/>
          </a:xfrm>
          <a:custGeom>
            <a:avLst/>
            <a:gdLst>
              <a:gd name="connsiteX0" fmla="*/ 38813 w 921450"/>
              <a:gd name="connsiteY0" fmla="*/ 0 h 2232470"/>
              <a:gd name="connsiteX1" fmla="*/ 815075 w 921450"/>
              <a:gd name="connsiteY1" fmla="*/ 819387 h 2232470"/>
              <a:gd name="connsiteX2" fmla="*/ 921451 w 921450"/>
              <a:gd name="connsiteY2" fmla="*/ 1102579 h 2232470"/>
              <a:gd name="connsiteX3" fmla="*/ 842387 w 921450"/>
              <a:gd name="connsiteY3" fmla="*/ 1390083 h 2232470"/>
              <a:gd name="connsiteX4" fmla="*/ 0 w 921450"/>
              <a:gd name="connsiteY4" fmla="*/ 2232470 h 2232470"/>
              <a:gd name="connsiteX5" fmla="*/ 143752 w 921450"/>
              <a:gd name="connsiteY5" fmla="*/ 1919091 h 2232470"/>
              <a:gd name="connsiteX6" fmla="*/ 143752 w 921450"/>
              <a:gd name="connsiteY6" fmla="*/ 342130 h 2232470"/>
              <a:gd name="connsiteX7" fmla="*/ 38813 w 921450"/>
              <a:gd name="connsiteY7" fmla="*/ 0 h 223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1450" h="2232470">
                <a:moveTo>
                  <a:pt x="38813" y="0"/>
                </a:moveTo>
                <a:lnTo>
                  <a:pt x="815075" y="819387"/>
                </a:lnTo>
                <a:cubicBezTo>
                  <a:pt x="815075" y="819387"/>
                  <a:pt x="921451" y="921451"/>
                  <a:pt x="921451" y="1102579"/>
                </a:cubicBezTo>
                <a:cubicBezTo>
                  <a:pt x="921451" y="1289456"/>
                  <a:pt x="842387" y="1390083"/>
                  <a:pt x="842387" y="1390083"/>
                </a:cubicBezTo>
                <a:lnTo>
                  <a:pt x="0" y="2232470"/>
                </a:lnTo>
                <a:cubicBezTo>
                  <a:pt x="0" y="2232470"/>
                  <a:pt x="139440" y="2091593"/>
                  <a:pt x="143752" y="1919091"/>
                </a:cubicBezTo>
                <a:lnTo>
                  <a:pt x="143752" y="342130"/>
                </a:lnTo>
                <a:cubicBezTo>
                  <a:pt x="143752" y="342130"/>
                  <a:pt x="163878" y="158127"/>
                  <a:pt x="38813" y="0"/>
                </a:cubicBezTo>
                <a:close/>
              </a:path>
            </a:pathLst>
          </a:custGeom>
          <a:gradFill flip="none" rotWithShape="1">
            <a:gsLst>
              <a:gs pos="0">
                <a:schemeClr val="bg1">
                  <a:lumMod val="50000"/>
                </a:schemeClr>
              </a:gs>
              <a:gs pos="19000">
                <a:schemeClr val="bg1">
                  <a:lumMod val="85000"/>
                </a:schemeClr>
              </a:gs>
              <a:gs pos="80000">
                <a:schemeClr val="bg1">
                  <a:lumMod val="85000"/>
                </a:schemeClr>
              </a:gs>
              <a:gs pos="100000">
                <a:schemeClr val="bg1">
                  <a:lumMod val="50000"/>
                </a:schemeClr>
              </a:gs>
              <a:gs pos="50000">
                <a:schemeClr val="bg1">
                  <a:lumMod val="95000"/>
                </a:schemeClr>
              </a:gs>
            </a:gsLst>
            <a:lin ang="5400000" scaled="1"/>
            <a:tileRect/>
          </a:gradFill>
          <a:ln w="143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aa-ET" dirty="0"/>
          </a:p>
        </p:txBody>
      </p:sp>
      <p:sp>
        <p:nvSpPr>
          <p:cNvPr id="22" name="Graphic 20">
            <a:extLst>
              <a:ext uri="{FF2B5EF4-FFF2-40B4-BE49-F238E27FC236}">
                <a16:creationId xmlns:a16="http://schemas.microsoft.com/office/drawing/2014/main" id="{EC2C68F3-1F7E-4DE4-8516-EA29053D2DFD}"/>
              </a:ext>
            </a:extLst>
          </p:cNvPr>
          <p:cNvSpPr/>
          <p:nvPr/>
        </p:nvSpPr>
        <p:spPr>
          <a:xfrm>
            <a:off x="8962266" y="1708632"/>
            <a:ext cx="1020640" cy="2584662"/>
          </a:xfrm>
          <a:custGeom>
            <a:avLst/>
            <a:gdLst>
              <a:gd name="connsiteX0" fmla="*/ 338138 w 676275"/>
              <a:gd name="connsiteY0" fmla="*/ 0 h 1712595"/>
              <a:gd name="connsiteX1" fmla="*/ 0 w 676275"/>
              <a:gd name="connsiteY1" fmla="*/ 0 h 1712595"/>
              <a:gd name="connsiteX2" fmla="*/ 0 w 676275"/>
              <a:gd name="connsiteY2" fmla="*/ 676275 h 1712595"/>
              <a:gd name="connsiteX3" fmla="*/ 0 w 676275"/>
              <a:gd name="connsiteY3" fmla="*/ 1036320 h 1712595"/>
              <a:gd name="connsiteX4" fmla="*/ 0 w 676275"/>
              <a:gd name="connsiteY4" fmla="*/ 1712595 h 1712595"/>
              <a:gd name="connsiteX5" fmla="*/ 338138 w 676275"/>
              <a:gd name="connsiteY5" fmla="*/ 1712595 h 1712595"/>
              <a:gd name="connsiteX6" fmla="*/ 676275 w 676275"/>
              <a:gd name="connsiteY6" fmla="*/ 1374458 h 1712595"/>
              <a:gd name="connsiteX7" fmla="*/ 676275 w 676275"/>
              <a:gd name="connsiteY7" fmla="*/ 1264920 h 1712595"/>
              <a:gd name="connsiteX8" fmla="*/ 676275 w 676275"/>
              <a:gd name="connsiteY8" fmla="*/ 1036320 h 1712595"/>
              <a:gd name="connsiteX9" fmla="*/ 676275 w 676275"/>
              <a:gd name="connsiteY9" fmla="*/ 676275 h 1712595"/>
              <a:gd name="connsiteX10" fmla="*/ 676275 w 676275"/>
              <a:gd name="connsiteY10" fmla="*/ 447675 h 1712595"/>
              <a:gd name="connsiteX11" fmla="*/ 676275 w 676275"/>
              <a:gd name="connsiteY11" fmla="*/ 338138 h 1712595"/>
              <a:gd name="connsiteX12" fmla="*/ 338138 w 676275"/>
              <a:gd name="connsiteY12" fmla="*/ 0 h 171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1712595">
                <a:moveTo>
                  <a:pt x="338138" y="0"/>
                </a:moveTo>
                <a:lnTo>
                  <a:pt x="0" y="0"/>
                </a:lnTo>
                <a:lnTo>
                  <a:pt x="0" y="676275"/>
                </a:lnTo>
                <a:lnTo>
                  <a:pt x="0" y="1036320"/>
                </a:lnTo>
                <a:lnTo>
                  <a:pt x="0" y="1712595"/>
                </a:lnTo>
                <a:lnTo>
                  <a:pt x="338138" y="1712595"/>
                </a:lnTo>
                <a:cubicBezTo>
                  <a:pt x="524828" y="1712595"/>
                  <a:pt x="676275" y="1561148"/>
                  <a:pt x="676275" y="1374458"/>
                </a:cubicBezTo>
                <a:lnTo>
                  <a:pt x="676275" y="1264920"/>
                </a:lnTo>
                <a:lnTo>
                  <a:pt x="676275" y="1036320"/>
                </a:lnTo>
                <a:lnTo>
                  <a:pt x="676275" y="676275"/>
                </a:lnTo>
                <a:lnTo>
                  <a:pt x="676275" y="447675"/>
                </a:lnTo>
                <a:lnTo>
                  <a:pt x="676275" y="338138"/>
                </a:lnTo>
                <a:cubicBezTo>
                  <a:pt x="676275" y="151448"/>
                  <a:pt x="524828" y="0"/>
                  <a:pt x="338138" y="0"/>
                </a:cubicBezTo>
                <a:close/>
              </a:path>
            </a:pathLst>
          </a:custGeom>
          <a:gradFill flip="none" rotWithShape="1">
            <a:gsLst>
              <a:gs pos="100000">
                <a:schemeClr val="tx1">
                  <a:alpha val="35000"/>
                </a:schemeClr>
              </a:gs>
              <a:gs pos="53000">
                <a:schemeClr val="bg1">
                  <a:lumMod val="75000"/>
                  <a:alpha val="0"/>
                </a:schemeClr>
              </a:gs>
            </a:gsLst>
            <a:lin ang="0" scaled="1"/>
            <a:tileRect/>
          </a:gradFill>
          <a:ln w="9525" cap="flat">
            <a:noFill/>
            <a:prstDash val="solid"/>
            <a:miter/>
          </a:ln>
        </p:spPr>
        <p:txBody>
          <a:bodyPr rtlCol="0" anchor="ctr"/>
          <a:lstStyle/>
          <a:p>
            <a:endParaRPr lang="aa-ET"/>
          </a:p>
        </p:txBody>
      </p:sp>
      <p:sp>
        <p:nvSpPr>
          <p:cNvPr id="23" name="Graphic 20">
            <a:extLst>
              <a:ext uri="{FF2B5EF4-FFF2-40B4-BE49-F238E27FC236}">
                <a16:creationId xmlns:a16="http://schemas.microsoft.com/office/drawing/2014/main" id="{480EF3C2-EC8D-4C5F-AC89-C1ED75011642}"/>
              </a:ext>
            </a:extLst>
          </p:cNvPr>
          <p:cNvSpPr/>
          <p:nvPr/>
        </p:nvSpPr>
        <p:spPr>
          <a:xfrm flipH="1">
            <a:off x="2205918" y="3272655"/>
            <a:ext cx="1020640" cy="2584662"/>
          </a:xfrm>
          <a:custGeom>
            <a:avLst/>
            <a:gdLst>
              <a:gd name="connsiteX0" fmla="*/ 338138 w 676275"/>
              <a:gd name="connsiteY0" fmla="*/ 0 h 1712595"/>
              <a:gd name="connsiteX1" fmla="*/ 0 w 676275"/>
              <a:gd name="connsiteY1" fmla="*/ 0 h 1712595"/>
              <a:gd name="connsiteX2" fmla="*/ 0 w 676275"/>
              <a:gd name="connsiteY2" fmla="*/ 676275 h 1712595"/>
              <a:gd name="connsiteX3" fmla="*/ 0 w 676275"/>
              <a:gd name="connsiteY3" fmla="*/ 1036320 h 1712595"/>
              <a:gd name="connsiteX4" fmla="*/ 0 w 676275"/>
              <a:gd name="connsiteY4" fmla="*/ 1712595 h 1712595"/>
              <a:gd name="connsiteX5" fmla="*/ 338138 w 676275"/>
              <a:gd name="connsiteY5" fmla="*/ 1712595 h 1712595"/>
              <a:gd name="connsiteX6" fmla="*/ 676275 w 676275"/>
              <a:gd name="connsiteY6" fmla="*/ 1374458 h 1712595"/>
              <a:gd name="connsiteX7" fmla="*/ 676275 w 676275"/>
              <a:gd name="connsiteY7" fmla="*/ 1264920 h 1712595"/>
              <a:gd name="connsiteX8" fmla="*/ 676275 w 676275"/>
              <a:gd name="connsiteY8" fmla="*/ 1036320 h 1712595"/>
              <a:gd name="connsiteX9" fmla="*/ 676275 w 676275"/>
              <a:gd name="connsiteY9" fmla="*/ 676275 h 1712595"/>
              <a:gd name="connsiteX10" fmla="*/ 676275 w 676275"/>
              <a:gd name="connsiteY10" fmla="*/ 447675 h 1712595"/>
              <a:gd name="connsiteX11" fmla="*/ 676275 w 676275"/>
              <a:gd name="connsiteY11" fmla="*/ 338138 h 1712595"/>
              <a:gd name="connsiteX12" fmla="*/ 338138 w 676275"/>
              <a:gd name="connsiteY12" fmla="*/ 0 h 171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1712595">
                <a:moveTo>
                  <a:pt x="338138" y="0"/>
                </a:moveTo>
                <a:lnTo>
                  <a:pt x="0" y="0"/>
                </a:lnTo>
                <a:lnTo>
                  <a:pt x="0" y="676275"/>
                </a:lnTo>
                <a:lnTo>
                  <a:pt x="0" y="1036320"/>
                </a:lnTo>
                <a:lnTo>
                  <a:pt x="0" y="1712595"/>
                </a:lnTo>
                <a:lnTo>
                  <a:pt x="338138" y="1712595"/>
                </a:lnTo>
                <a:cubicBezTo>
                  <a:pt x="524828" y="1712595"/>
                  <a:pt x="676275" y="1561148"/>
                  <a:pt x="676275" y="1374458"/>
                </a:cubicBezTo>
                <a:lnTo>
                  <a:pt x="676275" y="1264920"/>
                </a:lnTo>
                <a:lnTo>
                  <a:pt x="676275" y="1036320"/>
                </a:lnTo>
                <a:lnTo>
                  <a:pt x="676275" y="676275"/>
                </a:lnTo>
                <a:lnTo>
                  <a:pt x="676275" y="447675"/>
                </a:lnTo>
                <a:lnTo>
                  <a:pt x="676275" y="338138"/>
                </a:lnTo>
                <a:cubicBezTo>
                  <a:pt x="676275" y="151448"/>
                  <a:pt x="524828" y="0"/>
                  <a:pt x="338138" y="0"/>
                </a:cubicBezTo>
                <a:close/>
              </a:path>
            </a:pathLst>
          </a:custGeom>
          <a:gradFill flip="none" rotWithShape="1">
            <a:gsLst>
              <a:gs pos="100000">
                <a:schemeClr val="tx1">
                  <a:alpha val="35000"/>
                </a:schemeClr>
              </a:gs>
              <a:gs pos="53000">
                <a:schemeClr val="bg1">
                  <a:lumMod val="75000"/>
                  <a:alpha val="0"/>
                </a:schemeClr>
              </a:gs>
            </a:gsLst>
            <a:lin ang="0" scaled="1"/>
            <a:tileRect/>
          </a:gradFill>
          <a:ln w="9525" cap="flat">
            <a:noFill/>
            <a:prstDash val="solid"/>
            <a:miter/>
          </a:ln>
        </p:spPr>
        <p:txBody>
          <a:bodyPr rtlCol="0" anchor="ctr"/>
          <a:lstStyle/>
          <a:p>
            <a:endParaRPr lang="aa-ET"/>
          </a:p>
        </p:txBody>
      </p:sp>
      <p:sp>
        <p:nvSpPr>
          <p:cNvPr id="24" name="TextBox 23">
            <a:extLst>
              <a:ext uri="{FF2B5EF4-FFF2-40B4-BE49-F238E27FC236}">
                <a16:creationId xmlns:a16="http://schemas.microsoft.com/office/drawing/2014/main" id="{0170E0F5-2AC9-46A0-8FB7-F6F2FAE52514}"/>
              </a:ext>
            </a:extLst>
          </p:cNvPr>
          <p:cNvSpPr txBox="1"/>
          <p:nvPr/>
        </p:nvSpPr>
        <p:spPr>
          <a:xfrm>
            <a:off x="3846276" y="3423594"/>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Analytic View</a:t>
            </a:r>
          </a:p>
        </p:txBody>
      </p:sp>
      <p:sp>
        <p:nvSpPr>
          <p:cNvPr id="25" name="Freeform: Shape 30">
            <a:extLst>
              <a:ext uri="{FF2B5EF4-FFF2-40B4-BE49-F238E27FC236}">
                <a16:creationId xmlns:a16="http://schemas.microsoft.com/office/drawing/2014/main" id="{56ADA979-C8D9-4943-B045-BAC9532C76E9}"/>
              </a:ext>
            </a:extLst>
          </p:cNvPr>
          <p:cNvSpPr/>
          <p:nvPr/>
        </p:nvSpPr>
        <p:spPr>
          <a:xfrm flipH="1">
            <a:off x="3388781" y="3468018"/>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26" name="TextBox 25">
            <a:extLst>
              <a:ext uri="{FF2B5EF4-FFF2-40B4-BE49-F238E27FC236}">
                <a16:creationId xmlns:a16="http://schemas.microsoft.com/office/drawing/2014/main" id="{414875D0-394E-4AF2-A3E5-0E3479FCA849}"/>
              </a:ext>
            </a:extLst>
          </p:cNvPr>
          <p:cNvSpPr txBox="1"/>
          <p:nvPr/>
        </p:nvSpPr>
        <p:spPr>
          <a:xfrm>
            <a:off x="2788039" y="345535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7" name="TextBox 26">
            <a:extLst>
              <a:ext uri="{FF2B5EF4-FFF2-40B4-BE49-F238E27FC236}">
                <a16:creationId xmlns:a16="http://schemas.microsoft.com/office/drawing/2014/main" id="{805B2F61-2BD2-4F35-A9A3-736277E96047}"/>
              </a:ext>
            </a:extLst>
          </p:cNvPr>
          <p:cNvSpPr txBox="1"/>
          <p:nvPr/>
        </p:nvSpPr>
        <p:spPr>
          <a:xfrm>
            <a:off x="3807707" y="5003336"/>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Calculation View</a:t>
            </a:r>
          </a:p>
        </p:txBody>
      </p:sp>
      <p:sp>
        <p:nvSpPr>
          <p:cNvPr id="28" name="Freeform: Shape 33">
            <a:extLst>
              <a:ext uri="{FF2B5EF4-FFF2-40B4-BE49-F238E27FC236}">
                <a16:creationId xmlns:a16="http://schemas.microsoft.com/office/drawing/2014/main" id="{536334F5-8156-4EDB-9FFC-F601EA979BBC}"/>
              </a:ext>
            </a:extLst>
          </p:cNvPr>
          <p:cNvSpPr/>
          <p:nvPr/>
        </p:nvSpPr>
        <p:spPr>
          <a:xfrm flipH="1">
            <a:off x="3350212" y="5060460"/>
            <a:ext cx="215900" cy="5956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29" name="TextBox 28">
            <a:extLst>
              <a:ext uri="{FF2B5EF4-FFF2-40B4-BE49-F238E27FC236}">
                <a16:creationId xmlns:a16="http://schemas.microsoft.com/office/drawing/2014/main" id="{36262562-F069-4A7C-87B8-72CB7527B80F}"/>
              </a:ext>
            </a:extLst>
          </p:cNvPr>
          <p:cNvSpPr txBox="1"/>
          <p:nvPr/>
        </p:nvSpPr>
        <p:spPr>
          <a:xfrm>
            <a:off x="2749470" y="5035096"/>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03</a:t>
            </a:r>
            <a:endParaRPr lang="aa-ET" sz="3600" dirty="0">
              <a:solidFill>
                <a:schemeClr val="bg1"/>
              </a:solidFill>
            </a:endParaRPr>
          </a:p>
        </p:txBody>
      </p:sp>
      <p:sp>
        <p:nvSpPr>
          <p:cNvPr id="30" name="TextBox 29">
            <a:extLst>
              <a:ext uri="{FF2B5EF4-FFF2-40B4-BE49-F238E27FC236}">
                <a16:creationId xmlns:a16="http://schemas.microsoft.com/office/drawing/2014/main" id="{85D86FD3-2AA8-4AC3-8DC8-6F086208D51C}"/>
              </a:ext>
            </a:extLst>
          </p:cNvPr>
          <p:cNvSpPr txBox="1"/>
          <p:nvPr/>
        </p:nvSpPr>
        <p:spPr>
          <a:xfrm>
            <a:off x="3846276" y="1865461"/>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Attribute View</a:t>
            </a:r>
          </a:p>
        </p:txBody>
      </p:sp>
      <p:sp>
        <p:nvSpPr>
          <p:cNvPr id="31" name="Freeform: Shape 38">
            <a:extLst>
              <a:ext uri="{FF2B5EF4-FFF2-40B4-BE49-F238E27FC236}">
                <a16:creationId xmlns:a16="http://schemas.microsoft.com/office/drawing/2014/main" id="{96FB8FF6-6704-4635-922A-843D32F201B2}"/>
              </a:ext>
            </a:extLst>
          </p:cNvPr>
          <p:cNvSpPr/>
          <p:nvPr/>
        </p:nvSpPr>
        <p:spPr>
          <a:xfrm flipH="1">
            <a:off x="3388781" y="1909885"/>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32" name="TextBox 31">
            <a:extLst>
              <a:ext uri="{FF2B5EF4-FFF2-40B4-BE49-F238E27FC236}">
                <a16:creationId xmlns:a16="http://schemas.microsoft.com/office/drawing/2014/main" id="{B7179A51-5460-4ADA-9A06-1ABE87F06D1D}"/>
              </a:ext>
            </a:extLst>
          </p:cNvPr>
          <p:cNvSpPr txBox="1"/>
          <p:nvPr/>
        </p:nvSpPr>
        <p:spPr>
          <a:xfrm>
            <a:off x="2788039" y="189722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Tree>
    <p:extLst>
      <p:ext uri="{BB962C8B-B14F-4D97-AF65-F5344CB8AC3E}">
        <p14:creationId xmlns:p14="http://schemas.microsoft.com/office/powerpoint/2010/main" val="3526408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id="{F07FC580-E2AB-4C55-8C95-D5E077A1D127}"/>
              </a:ext>
            </a:extLst>
          </p:cNvPr>
          <p:cNvSpPr txBox="1">
            <a:spLocks/>
          </p:cNvSpPr>
          <p:nvPr/>
        </p:nvSpPr>
        <p:spPr>
          <a:xfrm>
            <a:off x="261764" y="169455"/>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3 Models?</a:t>
            </a:r>
          </a:p>
        </p:txBody>
      </p:sp>
      <p:sp>
        <p:nvSpPr>
          <p:cNvPr id="17" name="Rectangle 16">
            <a:extLst>
              <a:ext uri="{FF2B5EF4-FFF2-40B4-BE49-F238E27FC236}">
                <a16:creationId xmlns:a16="http://schemas.microsoft.com/office/drawing/2014/main" id="{BFC8D609-F5FA-4AF3-AADB-F05C0F229157}"/>
              </a:ext>
            </a:extLst>
          </p:cNvPr>
          <p:cNvSpPr/>
          <p:nvPr/>
        </p:nvSpPr>
        <p:spPr>
          <a:xfrm>
            <a:off x="49732" y="6012061"/>
            <a:ext cx="11835613" cy="646331"/>
          </a:xfrm>
          <a:prstGeom prst="rect">
            <a:avLst/>
          </a:prstGeom>
        </p:spPr>
        <p:txBody>
          <a:bodyPr wrap="square">
            <a:spAutoFit/>
          </a:bodyPr>
          <a:lstStyle/>
          <a:p>
            <a:r>
              <a:rPr lang="en-US" dirty="0">
                <a:hlinkClick r:id="rId3"/>
              </a:rPr>
              <a:t>https://archive.sap.com/documents/docs/DOC-73509#:~:text=For%20all%20other%20cases%20Analytical,foundation%20node%20allows%20views%2Ftables.</a:t>
            </a:r>
            <a:endParaRPr lang="en-US" dirty="0"/>
          </a:p>
        </p:txBody>
      </p:sp>
      <p:grpSp>
        <p:nvGrpSpPr>
          <p:cNvPr id="21" name="Group 20"/>
          <p:cNvGrpSpPr/>
          <p:nvPr/>
        </p:nvGrpSpPr>
        <p:grpSpPr>
          <a:xfrm>
            <a:off x="2367240" y="1295400"/>
            <a:ext cx="6973820" cy="5108066"/>
            <a:chOff x="2942502" y="1631084"/>
            <a:chExt cx="6303820" cy="4617316"/>
          </a:xfrm>
        </p:grpSpPr>
        <p:grpSp>
          <p:nvGrpSpPr>
            <p:cNvPr id="23" name="Group 20"/>
            <p:cNvGrpSpPr/>
            <p:nvPr/>
          </p:nvGrpSpPr>
          <p:grpSpPr>
            <a:xfrm>
              <a:off x="2942502" y="1631084"/>
              <a:ext cx="6303820" cy="4617316"/>
              <a:chOff x="2942502" y="1676400"/>
              <a:chExt cx="6303820" cy="4617316"/>
            </a:xfrm>
          </p:grpSpPr>
          <p:grpSp>
            <p:nvGrpSpPr>
              <p:cNvPr id="27" name="Group 15"/>
              <p:cNvGrpSpPr/>
              <p:nvPr/>
            </p:nvGrpSpPr>
            <p:grpSpPr>
              <a:xfrm>
                <a:off x="2942502" y="1676400"/>
                <a:ext cx="6303820" cy="4617316"/>
                <a:chOff x="3013517" y="1831975"/>
                <a:chExt cx="6303820" cy="4617316"/>
              </a:xfrm>
            </p:grpSpPr>
            <p:grpSp>
              <p:nvGrpSpPr>
                <p:cNvPr id="31" name="Group 14"/>
                <p:cNvGrpSpPr/>
                <p:nvPr/>
              </p:nvGrpSpPr>
              <p:grpSpPr>
                <a:xfrm>
                  <a:off x="4104852" y="1831975"/>
                  <a:ext cx="4121150" cy="4094163"/>
                  <a:chOff x="3960813" y="1831975"/>
                  <a:chExt cx="4121150" cy="4094163"/>
                </a:xfrm>
              </p:grpSpPr>
              <p:sp>
                <p:nvSpPr>
                  <p:cNvPr id="33" name="Freeform 6"/>
                  <p:cNvSpPr>
                    <a:spLocks/>
                  </p:cNvSpPr>
                  <p:nvPr/>
                </p:nvSpPr>
                <p:spPr bwMode="auto">
                  <a:xfrm>
                    <a:off x="4368801" y="3532188"/>
                    <a:ext cx="1681163" cy="2265363"/>
                  </a:xfrm>
                  <a:custGeom>
                    <a:avLst/>
                    <a:gdLst/>
                    <a:ahLst/>
                    <a:cxnLst>
                      <a:cxn ang="0">
                        <a:pos x="73" y="1"/>
                      </a:cxn>
                      <a:cxn ang="0">
                        <a:pos x="81" y="18"/>
                      </a:cxn>
                      <a:cxn ang="0">
                        <a:pos x="91" y="33"/>
                      </a:cxn>
                      <a:cxn ang="0">
                        <a:pos x="107" y="52"/>
                      </a:cxn>
                      <a:cxn ang="0">
                        <a:pos x="131" y="74"/>
                      </a:cxn>
                      <a:cxn ang="0">
                        <a:pos x="163" y="99"/>
                      </a:cxn>
                      <a:cxn ang="0">
                        <a:pos x="205" y="125"/>
                      </a:cxn>
                      <a:cxn ang="0">
                        <a:pos x="258" y="152"/>
                      </a:cxn>
                      <a:cxn ang="0">
                        <a:pos x="325" y="181"/>
                      </a:cxn>
                      <a:cxn ang="0">
                        <a:pos x="404" y="208"/>
                      </a:cxn>
                      <a:cxn ang="0">
                        <a:pos x="499" y="235"/>
                      </a:cxn>
                      <a:cxn ang="0">
                        <a:pos x="610" y="260"/>
                      </a:cxn>
                      <a:cxn ang="0">
                        <a:pos x="739" y="283"/>
                      </a:cxn>
                      <a:cxn ang="0">
                        <a:pos x="887" y="303"/>
                      </a:cxn>
                      <a:cxn ang="0">
                        <a:pos x="970" y="314"/>
                      </a:cxn>
                      <a:cxn ang="0">
                        <a:pos x="978" y="328"/>
                      </a:cxn>
                      <a:cxn ang="0">
                        <a:pos x="991" y="354"/>
                      </a:cxn>
                      <a:cxn ang="0">
                        <a:pos x="1007" y="393"/>
                      </a:cxn>
                      <a:cxn ang="0">
                        <a:pos x="1024" y="443"/>
                      </a:cxn>
                      <a:cxn ang="0">
                        <a:pos x="1040" y="502"/>
                      </a:cxn>
                      <a:cxn ang="0">
                        <a:pos x="1052" y="569"/>
                      </a:cxn>
                      <a:cxn ang="0">
                        <a:pos x="1058" y="645"/>
                      </a:cxn>
                      <a:cxn ang="0">
                        <a:pos x="1056" y="726"/>
                      </a:cxn>
                      <a:cxn ang="0">
                        <a:pos x="1049" y="801"/>
                      </a:cxn>
                      <a:cxn ang="0">
                        <a:pos x="1036" y="879"/>
                      </a:cxn>
                      <a:cxn ang="0">
                        <a:pos x="1018" y="958"/>
                      </a:cxn>
                      <a:cxn ang="0">
                        <a:pos x="996" y="1037"/>
                      </a:cxn>
                      <a:cxn ang="0">
                        <a:pos x="969" y="1112"/>
                      </a:cxn>
                      <a:cxn ang="0">
                        <a:pos x="938" y="1185"/>
                      </a:cxn>
                      <a:cxn ang="0">
                        <a:pos x="901" y="1251"/>
                      </a:cxn>
                      <a:cxn ang="0">
                        <a:pos x="859" y="1308"/>
                      </a:cxn>
                      <a:cxn ang="0">
                        <a:pos x="812" y="1357"/>
                      </a:cxn>
                      <a:cxn ang="0">
                        <a:pos x="761" y="1394"/>
                      </a:cxn>
                      <a:cxn ang="0">
                        <a:pos x="705" y="1418"/>
                      </a:cxn>
                      <a:cxn ang="0">
                        <a:pos x="642" y="1427"/>
                      </a:cxn>
                      <a:cxn ang="0">
                        <a:pos x="576" y="1419"/>
                      </a:cxn>
                      <a:cxn ang="0">
                        <a:pos x="481" y="1388"/>
                      </a:cxn>
                      <a:cxn ang="0">
                        <a:pos x="397" y="1343"/>
                      </a:cxn>
                      <a:cxn ang="0">
                        <a:pos x="321" y="1287"/>
                      </a:cxn>
                      <a:cxn ang="0">
                        <a:pos x="255" y="1220"/>
                      </a:cxn>
                      <a:cxn ang="0">
                        <a:pos x="196" y="1144"/>
                      </a:cxn>
                      <a:cxn ang="0">
                        <a:pos x="146" y="1061"/>
                      </a:cxn>
                      <a:cxn ang="0">
                        <a:pos x="104" y="971"/>
                      </a:cxn>
                      <a:cxn ang="0">
                        <a:pos x="70" y="878"/>
                      </a:cxn>
                      <a:cxn ang="0">
                        <a:pos x="42" y="780"/>
                      </a:cxn>
                      <a:cxn ang="0">
                        <a:pos x="22" y="681"/>
                      </a:cxn>
                      <a:cxn ang="0">
                        <a:pos x="8" y="582"/>
                      </a:cxn>
                      <a:cxn ang="0">
                        <a:pos x="1" y="484"/>
                      </a:cxn>
                      <a:cxn ang="0">
                        <a:pos x="0" y="388"/>
                      </a:cxn>
                      <a:cxn ang="0">
                        <a:pos x="4" y="297"/>
                      </a:cxn>
                      <a:cxn ang="0">
                        <a:pos x="14" y="211"/>
                      </a:cxn>
                      <a:cxn ang="0">
                        <a:pos x="29" y="132"/>
                      </a:cxn>
                      <a:cxn ang="0">
                        <a:pos x="48" y="61"/>
                      </a:cxn>
                      <a:cxn ang="0">
                        <a:pos x="73" y="0"/>
                      </a:cxn>
                    </a:cxnLst>
                    <a:rect l="0" t="0" r="r" b="b"/>
                    <a:pathLst>
                      <a:path w="1059" h="1427">
                        <a:moveTo>
                          <a:pt x="73" y="0"/>
                        </a:moveTo>
                        <a:lnTo>
                          <a:pt x="73" y="1"/>
                        </a:lnTo>
                        <a:lnTo>
                          <a:pt x="74" y="4"/>
                        </a:lnTo>
                        <a:lnTo>
                          <a:pt x="81" y="18"/>
                        </a:lnTo>
                        <a:lnTo>
                          <a:pt x="85" y="25"/>
                        </a:lnTo>
                        <a:lnTo>
                          <a:pt x="91" y="33"/>
                        </a:lnTo>
                        <a:lnTo>
                          <a:pt x="98" y="42"/>
                        </a:lnTo>
                        <a:lnTo>
                          <a:pt x="107" y="52"/>
                        </a:lnTo>
                        <a:lnTo>
                          <a:pt x="118" y="63"/>
                        </a:lnTo>
                        <a:lnTo>
                          <a:pt x="131" y="74"/>
                        </a:lnTo>
                        <a:lnTo>
                          <a:pt x="146" y="86"/>
                        </a:lnTo>
                        <a:lnTo>
                          <a:pt x="163" y="99"/>
                        </a:lnTo>
                        <a:lnTo>
                          <a:pt x="183" y="111"/>
                        </a:lnTo>
                        <a:lnTo>
                          <a:pt x="205" y="125"/>
                        </a:lnTo>
                        <a:lnTo>
                          <a:pt x="230" y="139"/>
                        </a:lnTo>
                        <a:lnTo>
                          <a:pt x="258" y="152"/>
                        </a:lnTo>
                        <a:lnTo>
                          <a:pt x="290" y="166"/>
                        </a:lnTo>
                        <a:lnTo>
                          <a:pt x="325" y="181"/>
                        </a:lnTo>
                        <a:lnTo>
                          <a:pt x="362" y="194"/>
                        </a:lnTo>
                        <a:lnTo>
                          <a:pt x="404" y="208"/>
                        </a:lnTo>
                        <a:lnTo>
                          <a:pt x="450" y="221"/>
                        </a:lnTo>
                        <a:lnTo>
                          <a:pt x="499" y="235"/>
                        </a:lnTo>
                        <a:lnTo>
                          <a:pt x="553" y="247"/>
                        </a:lnTo>
                        <a:lnTo>
                          <a:pt x="610" y="260"/>
                        </a:lnTo>
                        <a:lnTo>
                          <a:pt x="672" y="272"/>
                        </a:lnTo>
                        <a:lnTo>
                          <a:pt x="739" y="283"/>
                        </a:lnTo>
                        <a:lnTo>
                          <a:pt x="811" y="293"/>
                        </a:lnTo>
                        <a:lnTo>
                          <a:pt x="887" y="303"/>
                        </a:lnTo>
                        <a:lnTo>
                          <a:pt x="969" y="312"/>
                        </a:lnTo>
                        <a:lnTo>
                          <a:pt x="970" y="314"/>
                        </a:lnTo>
                        <a:lnTo>
                          <a:pt x="973" y="319"/>
                        </a:lnTo>
                        <a:lnTo>
                          <a:pt x="978" y="328"/>
                        </a:lnTo>
                        <a:lnTo>
                          <a:pt x="984" y="340"/>
                        </a:lnTo>
                        <a:lnTo>
                          <a:pt x="991" y="354"/>
                        </a:lnTo>
                        <a:lnTo>
                          <a:pt x="999" y="373"/>
                        </a:lnTo>
                        <a:lnTo>
                          <a:pt x="1007" y="393"/>
                        </a:lnTo>
                        <a:lnTo>
                          <a:pt x="1015" y="417"/>
                        </a:lnTo>
                        <a:lnTo>
                          <a:pt x="1024" y="443"/>
                        </a:lnTo>
                        <a:lnTo>
                          <a:pt x="1032" y="471"/>
                        </a:lnTo>
                        <a:lnTo>
                          <a:pt x="1040" y="502"/>
                        </a:lnTo>
                        <a:lnTo>
                          <a:pt x="1046" y="535"/>
                        </a:lnTo>
                        <a:lnTo>
                          <a:pt x="1052" y="569"/>
                        </a:lnTo>
                        <a:lnTo>
                          <a:pt x="1056" y="606"/>
                        </a:lnTo>
                        <a:lnTo>
                          <a:pt x="1058" y="645"/>
                        </a:lnTo>
                        <a:lnTo>
                          <a:pt x="1059" y="684"/>
                        </a:lnTo>
                        <a:lnTo>
                          <a:pt x="1056" y="726"/>
                        </a:lnTo>
                        <a:lnTo>
                          <a:pt x="1053" y="763"/>
                        </a:lnTo>
                        <a:lnTo>
                          <a:pt x="1049" y="801"/>
                        </a:lnTo>
                        <a:lnTo>
                          <a:pt x="1042" y="839"/>
                        </a:lnTo>
                        <a:lnTo>
                          <a:pt x="1036" y="879"/>
                        </a:lnTo>
                        <a:lnTo>
                          <a:pt x="1027" y="918"/>
                        </a:lnTo>
                        <a:lnTo>
                          <a:pt x="1018" y="958"/>
                        </a:lnTo>
                        <a:lnTo>
                          <a:pt x="1008" y="997"/>
                        </a:lnTo>
                        <a:lnTo>
                          <a:pt x="996" y="1037"/>
                        </a:lnTo>
                        <a:lnTo>
                          <a:pt x="983" y="1075"/>
                        </a:lnTo>
                        <a:lnTo>
                          <a:pt x="969" y="1112"/>
                        </a:lnTo>
                        <a:lnTo>
                          <a:pt x="954" y="1149"/>
                        </a:lnTo>
                        <a:lnTo>
                          <a:pt x="938" y="1185"/>
                        </a:lnTo>
                        <a:lnTo>
                          <a:pt x="919" y="1219"/>
                        </a:lnTo>
                        <a:lnTo>
                          <a:pt x="901" y="1251"/>
                        </a:lnTo>
                        <a:lnTo>
                          <a:pt x="880" y="1281"/>
                        </a:lnTo>
                        <a:lnTo>
                          <a:pt x="859" y="1308"/>
                        </a:lnTo>
                        <a:lnTo>
                          <a:pt x="836" y="1334"/>
                        </a:lnTo>
                        <a:lnTo>
                          <a:pt x="812" y="1357"/>
                        </a:lnTo>
                        <a:lnTo>
                          <a:pt x="787" y="1377"/>
                        </a:lnTo>
                        <a:lnTo>
                          <a:pt x="761" y="1394"/>
                        </a:lnTo>
                        <a:lnTo>
                          <a:pt x="733" y="1408"/>
                        </a:lnTo>
                        <a:lnTo>
                          <a:pt x="705" y="1418"/>
                        </a:lnTo>
                        <a:lnTo>
                          <a:pt x="674" y="1425"/>
                        </a:lnTo>
                        <a:lnTo>
                          <a:pt x="642" y="1427"/>
                        </a:lnTo>
                        <a:lnTo>
                          <a:pt x="609" y="1426"/>
                        </a:lnTo>
                        <a:lnTo>
                          <a:pt x="576" y="1419"/>
                        </a:lnTo>
                        <a:lnTo>
                          <a:pt x="528" y="1405"/>
                        </a:lnTo>
                        <a:lnTo>
                          <a:pt x="481" y="1388"/>
                        </a:lnTo>
                        <a:lnTo>
                          <a:pt x="438" y="1367"/>
                        </a:lnTo>
                        <a:lnTo>
                          <a:pt x="397" y="1343"/>
                        </a:lnTo>
                        <a:lnTo>
                          <a:pt x="358" y="1316"/>
                        </a:lnTo>
                        <a:lnTo>
                          <a:pt x="321" y="1287"/>
                        </a:lnTo>
                        <a:lnTo>
                          <a:pt x="287" y="1255"/>
                        </a:lnTo>
                        <a:lnTo>
                          <a:pt x="255" y="1220"/>
                        </a:lnTo>
                        <a:lnTo>
                          <a:pt x="224" y="1183"/>
                        </a:lnTo>
                        <a:lnTo>
                          <a:pt x="196" y="1144"/>
                        </a:lnTo>
                        <a:lnTo>
                          <a:pt x="170" y="1104"/>
                        </a:lnTo>
                        <a:lnTo>
                          <a:pt x="146" y="1061"/>
                        </a:lnTo>
                        <a:lnTo>
                          <a:pt x="124" y="1017"/>
                        </a:lnTo>
                        <a:lnTo>
                          <a:pt x="104" y="971"/>
                        </a:lnTo>
                        <a:lnTo>
                          <a:pt x="85" y="925"/>
                        </a:lnTo>
                        <a:lnTo>
                          <a:pt x="70" y="878"/>
                        </a:lnTo>
                        <a:lnTo>
                          <a:pt x="55" y="829"/>
                        </a:lnTo>
                        <a:lnTo>
                          <a:pt x="42" y="780"/>
                        </a:lnTo>
                        <a:lnTo>
                          <a:pt x="31" y="731"/>
                        </a:lnTo>
                        <a:lnTo>
                          <a:pt x="22" y="681"/>
                        </a:lnTo>
                        <a:lnTo>
                          <a:pt x="14" y="631"/>
                        </a:lnTo>
                        <a:lnTo>
                          <a:pt x="8" y="582"/>
                        </a:lnTo>
                        <a:lnTo>
                          <a:pt x="3" y="533"/>
                        </a:lnTo>
                        <a:lnTo>
                          <a:pt x="1" y="484"/>
                        </a:lnTo>
                        <a:lnTo>
                          <a:pt x="0" y="436"/>
                        </a:lnTo>
                        <a:lnTo>
                          <a:pt x="0" y="388"/>
                        </a:lnTo>
                        <a:lnTo>
                          <a:pt x="1" y="343"/>
                        </a:lnTo>
                        <a:lnTo>
                          <a:pt x="4" y="297"/>
                        </a:lnTo>
                        <a:lnTo>
                          <a:pt x="8" y="254"/>
                        </a:lnTo>
                        <a:lnTo>
                          <a:pt x="14" y="211"/>
                        </a:lnTo>
                        <a:lnTo>
                          <a:pt x="21" y="170"/>
                        </a:lnTo>
                        <a:lnTo>
                          <a:pt x="29" y="132"/>
                        </a:lnTo>
                        <a:lnTo>
                          <a:pt x="38" y="96"/>
                        </a:lnTo>
                        <a:lnTo>
                          <a:pt x="48" y="61"/>
                        </a:lnTo>
                        <a:lnTo>
                          <a:pt x="60" y="29"/>
                        </a:lnTo>
                        <a:lnTo>
                          <a:pt x="73" y="0"/>
                        </a:lnTo>
                        <a:close/>
                      </a:path>
                    </a:pathLst>
                  </a:custGeom>
                  <a:solidFill>
                    <a:schemeClr val="accent5">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8"/>
                  <p:cNvSpPr>
                    <a:spLocks/>
                  </p:cNvSpPr>
                  <p:nvPr/>
                </p:nvSpPr>
                <p:spPr bwMode="auto">
                  <a:xfrm>
                    <a:off x="4635501" y="1978025"/>
                    <a:ext cx="2462213" cy="1727200"/>
                  </a:xfrm>
                  <a:custGeom>
                    <a:avLst/>
                    <a:gdLst/>
                    <a:ahLst/>
                    <a:cxnLst>
                      <a:cxn ang="0">
                        <a:pos x="615" y="0"/>
                      </a:cxn>
                      <a:cxn ang="0">
                        <a:pos x="716" y="11"/>
                      </a:cxn>
                      <a:cxn ang="0">
                        <a:pos x="817" y="31"/>
                      </a:cxn>
                      <a:cxn ang="0">
                        <a:pos x="917" y="59"/>
                      </a:cxn>
                      <a:cxn ang="0">
                        <a:pos x="1014" y="94"/>
                      </a:cxn>
                      <a:cxn ang="0">
                        <a:pos x="1109" y="134"/>
                      </a:cxn>
                      <a:cxn ang="0">
                        <a:pos x="1198" y="181"/>
                      </a:cxn>
                      <a:cxn ang="0">
                        <a:pos x="1281" y="229"/>
                      </a:cxn>
                      <a:cxn ang="0">
                        <a:pos x="1357" y="282"/>
                      </a:cxn>
                      <a:cxn ang="0">
                        <a:pos x="1425" y="336"/>
                      </a:cxn>
                      <a:cxn ang="0">
                        <a:pos x="1484" y="390"/>
                      </a:cxn>
                      <a:cxn ang="0">
                        <a:pos x="1531" y="444"/>
                      </a:cxn>
                      <a:cxn ang="0">
                        <a:pos x="1550" y="470"/>
                      </a:cxn>
                      <a:cxn ang="0">
                        <a:pos x="1545" y="469"/>
                      </a:cxn>
                      <a:cxn ang="0">
                        <a:pos x="1527" y="469"/>
                      </a:cxn>
                      <a:cxn ang="0">
                        <a:pos x="1497" y="473"/>
                      </a:cxn>
                      <a:cxn ang="0">
                        <a:pos x="1470" y="480"/>
                      </a:cxn>
                      <a:cxn ang="0">
                        <a:pos x="1437" y="491"/>
                      </a:cxn>
                      <a:cxn ang="0">
                        <a:pos x="1398" y="510"/>
                      </a:cxn>
                      <a:cxn ang="0">
                        <a:pos x="1354" y="536"/>
                      </a:cxn>
                      <a:cxn ang="0">
                        <a:pos x="1304" y="570"/>
                      </a:cxn>
                      <a:cxn ang="0">
                        <a:pos x="1248" y="615"/>
                      </a:cxn>
                      <a:cxn ang="0">
                        <a:pos x="1186" y="670"/>
                      </a:cxn>
                      <a:cxn ang="0">
                        <a:pos x="1118" y="738"/>
                      </a:cxn>
                      <a:cxn ang="0">
                        <a:pos x="1043" y="819"/>
                      </a:cxn>
                      <a:cxn ang="0">
                        <a:pos x="963" y="914"/>
                      </a:cxn>
                      <a:cxn ang="0">
                        <a:pos x="877" y="1026"/>
                      </a:cxn>
                      <a:cxn ang="0">
                        <a:pos x="821" y="1088"/>
                      </a:cxn>
                      <a:cxn ang="0">
                        <a:pos x="791" y="1086"/>
                      </a:cxn>
                      <a:cxn ang="0">
                        <a:pos x="746" y="1080"/>
                      </a:cxn>
                      <a:cxn ang="0">
                        <a:pos x="689" y="1069"/>
                      </a:cxn>
                      <a:cxn ang="0">
                        <a:pos x="621" y="1050"/>
                      </a:cxn>
                      <a:cxn ang="0">
                        <a:pos x="546" y="1021"/>
                      </a:cxn>
                      <a:cxn ang="0">
                        <a:pos x="468" y="980"/>
                      </a:cxn>
                      <a:cxn ang="0">
                        <a:pos x="399" y="934"/>
                      </a:cxn>
                      <a:cxn ang="0">
                        <a:pos x="308" y="861"/>
                      </a:cxn>
                      <a:cxn ang="0">
                        <a:pos x="219" y="777"/>
                      </a:cxn>
                      <a:cxn ang="0">
                        <a:pos x="164" y="717"/>
                      </a:cxn>
                      <a:cxn ang="0">
                        <a:pos x="115" y="654"/>
                      </a:cxn>
                      <a:cxn ang="0">
                        <a:pos x="72" y="590"/>
                      </a:cxn>
                      <a:cxn ang="0">
                        <a:pos x="39" y="525"/>
                      </a:cxn>
                      <a:cxn ang="0">
                        <a:pos x="14" y="460"/>
                      </a:cxn>
                      <a:cxn ang="0">
                        <a:pos x="2" y="395"/>
                      </a:cxn>
                      <a:cxn ang="0">
                        <a:pos x="2" y="333"/>
                      </a:cxn>
                      <a:cxn ang="0">
                        <a:pos x="18" y="274"/>
                      </a:cxn>
                      <a:cxn ang="0">
                        <a:pos x="50" y="218"/>
                      </a:cxn>
                      <a:cxn ang="0">
                        <a:pos x="109" y="156"/>
                      </a:cxn>
                      <a:cxn ang="0">
                        <a:pos x="190" y="96"/>
                      </a:cxn>
                      <a:cxn ang="0">
                        <a:pos x="277" y="52"/>
                      </a:cxn>
                      <a:cxn ang="0">
                        <a:pos x="369" y="22"/>
                      </a:cxn>
                      <a:cxn ang="0">
                        <a:pos x="465" y="4"/>
                      </a:cxn>
                      <a:cxn ang="0">
                        <a:pos x="564" y="0"/>
                      </a:cxn>
                    </a:cxnLst>
                    <a:rect l="0" t="0" r="r" b="b"/>
                    <a:pathLst>
                      <a:path w="1551" h="1088">
                        <a:moveTo>
                          <a:pt x="564" y="0"/>
                        </a:moveTo>
                        <a:lnTo>
                          <a:pt x="615" y="0"/>
                        </a:lnTo>
                        <a:lnTo>
                          <a:pt x="665" y="5"/>
                        </a:lnTo>
                        <a:lnTo>
                          <a:pt x="716" y="11"/>
                        </a:lnTo>
                        <a:lnTo>
                          <a:pt x="766" y="20"/>
                        </a:lnTo>
                        <a:lnTo>
                          <a:pt x="817" y="31"/>
                        </a:lnTo>
                        <a:lnTo>
                          <a:pt x="867" y="44"/>
                        </a:lnTo>
                        <a:lnTo>
                          <a:pt x="917" y="59"/>
                        </a:lnTo>
                        <a:lnTo>
                          <a:pt x="966" y="75"/>
                        </a:lnTo>
                        <a:lnTo>
                          <a:pt x="1014" y="94"/>
                        </a:lnTo>
                        <a:lnTo>
                          <a:pt x="1062" y="114"/>
                        </a:lnTo>
                        <a:lnTo>
                          <a:pt x="1109" y="134"/>
                        </a:lnTo>
                        <a:lnTo>
                          <a:pt x="1154" y="157"/>
                        </a:lnTo>
                        <a:lnTo>
                          <a:pt x="1198" y="181"/>
                        </a:lnTo>
                        <a:lnTo>
                          <a:pt x="1240" y="204"/>
                        </a:lnTo>
                        <a:lnTo>
                          <a:pt x="1281" y="229"/>
                        </a:lnTo>
                        <a:lnTo>
                          <a:pt x="1320" y="255"/>
                        </a:lnTo>
                        <a:lnTo>
                          <a:pt x="1357" y="282"/>
                        </a:lnTo>
                        <a:lnTo>
                          <a:pt x="1393" y="309"/>
                        </a:lnTo>
                        <a:lnTo>
                          <a:pt x="1425" y="336"/>
                        </a:lnTo>
                        <a:lnTo>
                          <a:pt x="1456" y="363"/>
                        </a:lnTo>
                        <a:lnTo>
                          <a:pt x="1484" y="390"/>
                        </a:lnTo>
                        <a:lnTo>
                          <a:pt x="1509" y="418"/>
                        </a:lnTo>
                        <a:lnTo>
                          <a:pt x="1531" y="444"/>
                        </a:lnTo>
                        <a:lnTo>
                          <a:pt x="1551" y="470"/>
                        </a:lnTo>
                        <a:lnTo>
                          <a:pt x="1550" y="470"/>
                        </a:lnTo>
                        <a:lnTo>
                          <a:pt x="1549" y="469"/>
                        </a:lnTo>
                        <a:lnTo>
                          <a:pt x="1545" y="469"/>
                        </a:lnTo>
                        <a:lnTo>
                          <a:pt x="1541" y="469"/>
                        </a:lnTo>
                        <a:lnTo>
                          <a:pt x="1527" y="469"/>
                        </a:lnTo>
                        <a:lnTo>
                          <a:pt x="1508" y="470"/>
                        </a:lnTo>
                        <a:lnTo>
                          <a:pt x="1497" y="473"/>
                        </a:lnTo>
                        <a:lnTo>
                          <a:pt x="1484" y="476"/>
                        </a:lnTo>
                        <a:lnTo>
                          <a:pt x="1470" y="480"/>
                        </a:lnTo>
                        <a:lnTo>
                          <a:pt x="1454" y="485"/>
                        </a:lnTo>
                        <a:lnTo>
                          <a:pt x="1437" y="491"/>
                        </a:lnTo>
                        <a:lnTo>
                          <a:pt x="1418" y="500"/>
                        </a:lnTo>
                        <a:lnTo>
                          <a:pt x="1398" y="510"/>
                        </a:lnTo>
                        <a:lnTo>
                          <a:pt x="1377" y="522"/>
                        </a:lnTo>
                        <a:lnTo>
                          <a:pt x="1354" y="536"/>
                        </a:lnTo>
                        <a:lnTo>
                          <a:pt x="1330" y="552"/>
                        </a:lnTo>
                        <a:lnTo>
                          <a:pt x="1304" y="570"/>
                        </a:lnTo>
                        <a:lnTo>
                          <a:pt x="1276" y="591"/>
                        </a:lnTo>
                        <a:lnTo>
                          <a:pt x="1248" y="615"/>
                        </a:lnTo>
                        <a:lnTo>
                          <a:pt x="1217" y="641"/>
                        </a:lnTo>
                        <a:lnTo>
                          <a:pt x="1186" y="670"/>
                        </a:lnTo>
                        <a:lnTo>
                          <a:pt x="1153" y="702"/>
                        </a:lnTo>
                        <a:lnTo>
                          <a:pt x="1118" y="738"/>
                        </a:lnTo>
                        <a:lnTo>
                          <a:pt x="1081" y="776"/>
                        </a:lnTo>
                        <a:lnTo>
                          <a:pt x="1043" y="819"/>
                        </a:lnTo>
                        <a:lnTo>
                          <a:pt x="1004" y="864"/>
                        </a:lnTo>
                        <a:lnTo>
                          <a:pt x="963" y="914"/>
                        </a:lnTo>
                        <a:lnTo>
                          <a:pt x="921" y="968"/>
                        </a:lnTo>
                        <a:lnTo>
                          <a:pt x="877" y="1026"/>
                        </a:lnTo>
                        <a:lnTo>
                          <a:pt x="831" y="1088"/>
                        </a:lnTo>
                        <a:lnTo>
                          <a:pt x="821" y="1088"/>
                        </a:lnTo>
                        <a:lnTo>
                          <a:pt x="808" y="1087"/>
                        </a:lnTo>
                        <a:lnTo>
                          <a:pt x="791" y="1086"/>
                        </a:lnTo>
                        <a:lnTo>
                          <a:pt x="770" y="1084"/>
                        </a:lnTo>
                        <a:lnTo>
                          <a:pt x="746" y="1080"/>
                        </a:lnTo>
                        <a:lnTo>
                          <a:pt x="718" y="1075"/>
                        </a:lnTo>
                        <a:lnTo>
                          <a:pt x="689" y="1069"/>
                        </a:lnTo>
                        <a:lnTo>
                          <a:pt x="655" y="1060"/>
                        </a:lnTo>
                        <a:lnTo>
                          <a:pt x="621" y="1050"/>
                        </a:lnTo>
                        <a:lnTo>
                          <a:pt x="584" y="1037"/>
                        </a:lnTo>
                        <a:lnTo>
                          <a:pt x="546" y="1021"/>
                        </a:lnTo>
                        <a:lnTo>
                          <a:pt x="508" y="1002"/>
                        </a:lnTo>
                        <a:lnTo>
                          <a:pt x="468" y="980"/>
                        </a:lnTo>
                        <a:lnTo>
                          <a:pt x="429" y="955"/>
                        </a:lnTo>
                        <a:lnTo>
                          <a:pt x="399" y="934"/>
                        </a:lnTo>
                        <a:lnTo>
                          <a:pt x="338" y="887"/>
                        </a:lnTo>
                        <a:lnTo>
                          <a:pt x="308" y="861"/>
                        </a:lnTo>
                        <a:lnTo>
                          <a:pt x="277" y="834"/>
                        </a:lnTo>
                        <a:lnTo>
                          <a:pt x="219" y="777"/>
                        </a:lnTo>
                        <a:lnTo>
                          <a:pt x="191" y="747"/>
                        </a:lnTo>
                        <a:lnTo>
                          <a:pt x="164" y="717"/>
                        </a:lnTo>
                        <a:lnTo>
                          <a:pt x="138" y="686"/>
                        </a:lnTo>
                        <a:lnTo>
                          <a:pt x="115" y="654"/>
                        </a:lnTo>
                        <a:lnTo>
                          <a:pt x="93" y="622"/>
                        </a:lnTo>
                        <a:lnTo>
                          <a:pt x="72" y="590"/>
                        </a:lnTo>
                        <a:lnTo>
                          <a:pt x="54" y="558"/>
                        </a:lnTo>
                        <a:lnTo>
                          <a:pt x="39" y="525"/>
                        </a:lnTo>
                        <a:lnTo>
                          <a:pt x="25" y="492"/>
                        </a:lnTo>
                        <a:lnTo>
                          <a:pt x="14" y="460"/>
                        </a:lnTo>
                        <a:lnTo>
                          <a:pt x="6" y="428"/>
                        </a:lnTo>
                        <a:lnTo>
                          <a:pt x="2" y="395"/>
                        </a:lnTo>
                        <a:lnTo>
                          <a:pt x="0" y="364"/>
                        </a:lnTo>
                        <a:lnTo>
                          <a:pt x="2" y="333"/>
                        </a:lnTo>
                        <a:lnTo>
                          <a:pt x="8" y="303"/>
                        </a:lnTo>
                        <a:lnTo>
                          <a:pt x="18" y="274"/>
                        </a:lnTo>
                        <a:lnTo>
                          <a:pt x="31" y="245"/>
                        </a:lnTo>
                        <a:lnTo>
                          <a:pt x="50" y="218"/>
                        </a:lnTo>
                        <a:lnTo>
                          <a:pt x="72" y="192"/>
                        </a:lnTo>
                        <a:lnTo>
                          <a:pt x="109" y="156"/>
                        </a:lnTo>
                        <a:lnTo>
                          <a:pt x="149" y="124"/>
                        </a:lnTo>
                        <a:lnTo>
                          <a:pt x="190" y="96"/>
                        </a:lnTo>
                        <a:lnTo>
                          <a:pt x="233" y="72"/>
                        </a:lnTo>
                        <a:lnTo>
                          <a:pt x="277" y="52"/>
                        </a:lnTo>
                        <a:lnTo>
                          <a:pt x="323" y="35"/>
                        </a:lnTo>
                        <a:lnTo>
                          <a:pt x="369" y="22"/>
                        </a:lnTo>
                        <a:lnTo>
                          <a:pt x="416" y="11"/>
                        </a:lnTo>
                        <a:lnTo>
                          <a:pt x="465" y="4"/>
                        </a:lnTo>
                        <a:lnTo>
                          <a:pt x="515" y="0"/>
                        </a:lnTo>
                        <a:lnTo>
                          <a:pt x="564" y="0"/>
                        </a:lnTo>
                        <a:close/>
                      </a:path>
                    </a:pathLst>
                  </a:custGeom>
                  <a:solidFill>
                    <a:schemeClr val="accent6">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10"/>
                  <p:cNvSpPr>
                    <a:spLocks/>
                  </p:cNvSpPr>
                  <p:nvPr/>
                </p:nvSpPr>
                <p:spPr bwMode="auto">
                  <a:xfrm>
                    <a:off x="6208713" y="3262313"/>
                    <a:ext cx="1873250" cy="2125663"/>
                  </a:xfrm>
                  <a:custGeom>
                    <a:avLst/>
                    <a:gdLst/>
                    <a:ahLst/>
                    <a:cxnLst>
                      <a:cxn ang="0">
                        <a:pos x="846" y="0"/>
                      </a:cxn>
                      <a:cxn ang="0">
                        <a:pos x="913" y="7"/>
                      </a:cxn>
                      <a:cxn ang="0">
                        <a:pos x="974" y="21"/>
                      </a:cxn>
                      <a:cxn ang="0">
                        <a:pos x="1029" y="43"/>
                      </a:cxn>
                      <a:cxn ang="0">
                        <a:pos x="1077" y="75"/>
                      </a:cxn>
                      <a:cxn ang="0">
                        <a:pos x="1116" y="117"/>
                      </a:cxn>
                      <a:cxn ang="0">
                        <a:pos x="1145" y="169"/>
                      </a:cxn>
                      <a:cxn ang="0">
                        <a:pos x="1170" y="255"/>
                      </a:cxn>
                      <a:cxn ang="0">
                        <a:pos x="1180" y="362"/>
                      </a:cxn>
                      <a:cxn ang="0">
                        <a:pos x="1171" y="469"/>
                      </a:cxn>
                      <a:cxn ang="0">
                        <a:pos x="1145" y="572"/>
                      </a:cxn>
                      <a:cxn ang="0">
                        <a:pos x="1104" y="671"/>
                      </a:cxn>
                      <a:cxn ang="0">
                        <a:pos x="1049" y="765"/>
                      </a:cxn>
                      <a:cxn ang="0">
                        <a:pos x="983" y="855"/>
                      </a:cxn>
                      <a:cxn ang="0">
                        <a:pos x="908" y="939"/>
                      </a:cxn>
                      <a:cxn ang="0">
                        <a:pos x="825" y="1017"/>
                      </a:cxn>
                      <a:cxn ang="0">
                        <a:pos x="737" y="1088"/>
                      </a:cxn>
                      <a:cxn ang="0">
                        <a:pos x="646" y="1152"/>
                      </a:cxn>
                      <a:cxn ang="0">
                        <a:pos x="553" y="1208"/>
                      </a:cxn>
                      <a:cxn ang="0">
                        <a:pos x="462" y="1254"/>
                      </a:cxn>
                      <a:cxn ang="0">
                        <a:pos x="372" y="1291"/>
                      </a:cxn>
                      <a:cxn ang="0">
                        <a:pos x="288" y="1319"/>
                      </a:cxn>
                      <a:cxn ang="0">
                        <a:pos x="210" y="1335"/>
                      </a:cxn>
                      <a:cxn ang="0">
                        <a:pos x="178" y="1335"/>
                      </a:cxn>
                      <a:cxn ang="0">
                        <a:pos x="184" y="1326"/>
                      </a:cxn>
                      <a:cxn ang="0">
                        <a:pos x="191" y="1313"/>
                      </a:cxn>
                      <a:cxn ang="0">
                        <a:pos x="199" y="1294"/>
                      </a:cxn>
                      <a:cxn ang="0">
                        <a:pos x="206" y="1269"/>
                      </a:cxn>
                      <a:cxn ang="0">
                        <a:pos x="212" y="1237"/>
                      </a:cxn>
                      <a:cxn ang="0">
                        <a:pos x="216" y="1197"/>
                      </a:cxn>
                      <a:cxn ang="0">
                        <a:pos x="217" y="1150"/>
                      </a:cxn>
                      <a:cxn ang="0">
                        <a:pos x="213" y="1093"/>
                      </a:cxn>
                      <a:cxn ang="0">
                        <a:pos x="205" y="1028"/>
                      </a:cxn>
                      <a:cxn ang="0">
                        <a:pos x="191" y="953"/>
                      </a:cxn>
                      <a:cxn ang="0">
                        <a:pos x="170" y="867"/>
                      </a:cxn>
                      <a:cxn ang="0">
                        <a:pos x="141" y="770"/>
                      </a:cxn>
                      <a:cxn ang="0">
                        <a:pos x="104" y="661"/>
                      </a:cxn>
                      <a:cxn ang="0">
                        <a:pos x="58" y="540"/>
                      </a:cxn>
                      <a:cxn ang="0">
                        <a:pos x="0" y="406"/>
                      </a:cxn>
                      <a:cxn ang="0">
                        <a:pos x="4" y="399"/>
                      </a:cxn>
                      <a:cxn ang="0">
                        <a:pos x="17" y="380"/>
                      </a:cxn>
                      <a:cxn ang="0">
                        <a:pos x="38" y="351"/>
                      </a:cxn>
                      <a:cxn ang="0">
                        <a:pos x="69" y="314"/>
                      </a:cxn>
                      <a:cxn ang="0">
                        <a:pos x="107" y="273"/>
                      </a:cxn>
                      <a:cxn ang="0">
                        <a:pos x="156" y="229"/>
                      </a:cxn>
                      <a:cxn ang="0">
                        <a:pos x="213" y="185"/>
                      </a:cxn>
                      <a:cxn ang="0">
                        <a:pos x="280" y="144"/>
                      </a:cxn>
                      <a:cxn ang="0">
                        <a:pos x="348" y="111"/>
                      </a:cxn>
                      <a:cxn ang="0">
                        <a:pos x="414" y="85"/>
                      </a:cxn>
                      <a:cxn ang="0">
                        <a:pos x="484" y="59"/>
                      </a:cxn>
                      <a:cxn ang="0">
                        <a:pos x="557" y="38"/>
                      </a:cxn>
                      <a:cxn ang="0">
                        <a:pos x="630" y="21"/>
                      </a:cxn>
                      <a:cxn ang="0">
                        <a:pos x="704" y="8"/>
                      </a:cxn>
                      <a:cxn ang="0">
                        <a:pos x="776" y="1"/>
                      </a:cxn>
                    </a:cxnLst>
                    <a:rect l="0" t="0" r="r" b="b"/>
                    <a:pathLst>
                      <a:path w="1180" h="1339">
                        <a:moveTo>
                          <a:pt x="812" y="0"/>
                        </a:moveTo>
                        <a:lnTo>
                          <a:pt x="846" y="0"/>
                        </a:lnTo>
                        <a:lnTo>
                          <a:pt x="880" y="3"/>
                        </a:lnTo>
                        <a:lnTo>
                          <a:pt x="913" y="7"/>
                        </a:lnTo>
                        <a:lnTo>
                          <a:pt x="944" y="13"/>
                        </a:lnTo>
                        <a:lnTo>
                          <a:pt x="974" y="21"/>
                        </a:lnTo>
                        <a:lnTo>
                          <a:pt x="1002" y="31"/>
                        </a:lnTo>
                        <a:lnTo>
                          <a:pt x="1029" y="43"/>
                        </a:lnTo>
                        <a:lnTo>
                          <a:pt x="1054" y="58"/>
                        </a:lnTo>
                        <a:lnTo>
                          <a:pt x="1077" y="75"/>
                        </a:lnTo>
                        <a:lnTo>
                          <a:pt x="1098" y="94"/>
                        </a:lnTo>
                        <a:lnTo>
                          <a:pt x="1116" y="117"/>
                        </a:lnTo>
                        <a:lnTo>
                          <a:pt x="1132" y="141"/>
                        </a:lnTo>
                        <a:lnTo>
                          <a:pt x="1145" y="169"/>
                        </a:lnTo>
                        <a:lnTo>
                          <a:pt x="1156" y="199"/>
                        </a:lnTo>
                        <a:lnTo>
                          <a:pt x="1170" y="255"/>
                        </a:lnTo>
                        <a:lnTo>
                          <a:pt x="1178" y="309"/>
                        </a:lnTo>
                        <a:lnTo>
                          <a:pt x="1180" y="362"/>
                        </a:lnTo>
                        <a:lnTo>
                          <a:pt x="1178" y="416"/>
                        </a:lnTo>
                        <a:lnTo>
                          <a:pt x="1171" y="469"/>
                        </a:lnTo>
                        <a:lnTo>
                          <a:pt x="1160" y="521"/>
                        </a:lnTo>
                        <a:lnTo>
                          <a:pt x="1145" y="572"/>
                        </a:lnTo>
                        <a:lnTo>
                          <a:pt x="1127" y="621"/>
                        </a:lnTo>
                        <a:lnTo>
                          <a:pt x="1104" y="671"/>
                        </a:lnTo>
                        <a:lnTo>
                          <a:pt x="1078" y="719"/>
                        </a:lnTo>
                        <a:lnTo>
                          <a:pt x="1049" y="765"/>
                        </a:lnTo>
                        <a:lnTo>
                          <a:pt x="1017" y="811"/>
                        </a:lnTo>
                        <a:lnTo>
                          <a:pt x="983" y="855"/>
                        </a:lnTo>
                        <a:lnTo>
                          <a:pt x="946" y="898"/>
                        </a:lnTo>
                        <a:lnTo>
                          <a:pt x="908" y="939"/>
                        </a:lnTo>
                        <a:lnTo>
                          <a:pt x="867" y="979"/>
                        </a:lnTo>
                        <a:lnTo>
                          <a:pt x="825" y="1017"/>
                        </a:lnTo>
                        <a:lnTo>
                          <a:pt x="781" y="1053"/>
                        </a:lnTo>
                        <a:lnTo>
                          <a:pt x="737" y="1088"/>
                        </a:lnTo>
                        <a:lnTo>
                          <a:pt x="691" y="1121"/>
                        </a:lnTo>
                        <a:lnTo>
                          <a:pt x="646" y="1152"/>
                        </a:lnTo>
                        <a:lnTo>
                          <a:pt x="599" y="1181"/>
                        </a:lnTo>
                        <a:lnTo>
                          <a:pt x="553" y="1208"/>
                        </a:lnTo>
                        <a:lnTo>
                          <a:pt x="507" y="1232"/>
                        </a:lnTo>
                        <a:lnTo>
                          <a:pt x="462" y="1254"/>
                        </a:lnTo>
                        <a:lnTo>
                          <a:pt x="416" y="1274"/>
                        </a:lnTo>
                        <a:lnTo>
                          <a:pt x="372" y="1291"/>
                        </a:lnTo>
                        <a:lnTo>
                          <a:pt x="329" y="1306"/>
                        </a:lnTo>
                        <a:lnTo>
                          <a:pt x="288" y="1319"/>
                        </a:lnTo>
                        <a:lnTo>
                          <a:pt x="248" y="1328"/>
                        </a:lnTo>
                        <a:lnTo>
                          <a:pt x="210" y="1335"/>
                        </a:lnTo>
                        <a:lnTo>
                          <a:pt x="174" y="1339"/>
                        </a:lnTo>
                        <a:lnTo>
                          <a:pt x="178" y="1335"/>
                        </a:lnTo>
                        <a:lnTo>
                          <a:pt x="181" y="1331"/>
                        </a:lnTo>
                        <a:lnTo>
                          <a:pt x="184" y="1326"/>
                        </a:lnTo>
                        <a:lnTo>
                          <a:pt x="187" y="1320"/>
                        </a:lnTo>
                        <a:lnTo>
                          <a:pt x="191" y="1313"/>
                        </a:lnTo>
                        <a:lnTo>
                          <a:pt x="195" y="1304"/>
                        </a:lnTo>
                        <a:lnTo>
                          <a:pt x="199" y="1294"/>
                        </a:lnTo>
                        <a:lnTo>
                          <a:pt x="203" y="1282"/>
                        </a:lnTo>
                        <a:lnTo>
                          <a:pt x="206" y="1269"/>
                        </a:lnTo>
                        <a:lnTo>
                          <a:pt x="209" y="1254"/>
                        </a:lnTo>
                        <a:lnTo>
                          <a:pt x="212" y="1237"/>
                        </a:lnTo>
                        <a:lnTo>
                          <a:pt x="215" y="1218"/>
                        </a:lnTo>
                        <a:lnTo>
                          <a:pt x="216" y="1197"/>
                        </a:lnTo>
                        <a:lnTo>
                          <a:pt x="217" y="1174"/>
                        </a:lnTo>
                        <a:lnTo>
                          <a:pt x="217" y="1150"/>
                        </a:lnTo>
                        <a:lnTo>
                          <a:pt x="215" y="1123"/>
                        </a:lnTo>
                        <a:lnTo>
                          <a:pt x="213" y="1093"/>
                        </a:lnTo>
                        <a:lnTo>
                          <a:pt x="210" y="1062"/>
                        </a:lnTo>
                        <a:lnTo>
                          <a:pt x="205" y="1028"/>
                        </a:lnTo>
                        <a:lnTo>
                          <a:pt x="199" y="992"/>
                        </a:lnTo>
                        <a:lnTo>
                          <a:pt x="191" y="953"/>
                        </a:lnTo>
                        <a:lnTo>
                          <a:pt x="181" y="911"/>
                        </a:lnTo>
                        <a:lnTo>
                          <a:pt x="170" y="867"/>
                        </a:lnTo>
                        <a:lnTo>
                          <a:pt x="157" y="820"/>
                        </a:lnTo>
                        <a:lnTo>
                          <a:pt x="141" y="770"/>
                        </a:lnTo>
                        <a:lnTo>
                          <a:pt x="124" y="717"/>
                        </a:lnTo>
                        <a:lnTo>
                          <a:pt x="104" y="661"/>
                        </a:lnTo>
                        <a:lnTo>
                          <a:pt x="82" y="602"/>
                        </a:lnTo>
                        <a:lnTo>
                          <a:pt x="58" y="540"/>
                        </a:lnTo>
                        <a:lnTo>
                          <a:pt x="30" y="475"/>
                        </a:lnTo>
                        <a:lnTo>
                          <a:pt x="0" y="406"/>
                        </a:lnTo>
                        <a:lnTo>
                          <a:pt x="1" y="405"/>
                        </a:lnTo>
                        <a:lnTo>
                          <a:pt x="4" y="399"/>
                        </a:lnTo>
                        <a:lnTo>
                          <a:pt x="10" y="391"/>
                        </a:lnTo>
                        <a:lnTo>
                          <a:pt x="17" y="380"/>
                        </a:lnTo>
                        <a:lnTo>
                          <a:pt x="26" y="366"/>
                        </a:lnTo>
                        <a:lnTo>
                          <a:pt x="38" y="351"/>
                        </a:lnTo>
                        <a:lnTo>
                          <a:pt x="52" y="333"/>
                        </a:lnTo>
                        <a:lnTo>
                          <a:pt x="69" y="314"/>
                        </a:lnTo>
                        <a:lnTo>
                          <a:pt x="87" y="294"/>
                        </a:lnTo>
                        <a:lnTo>
                          <a:pt x="107" y="273"/>
                        </a:lnTo>
                        <a:lnTo>
                          <a:pt x="130" y="251"/>
                        </a:lnTo>
                        <a:lnTo>
                          <a:pt x="156" y="229"/>
                        </a:lnTo>
                        <a:lnTo>
                          <a:pt x="183" y="207"/>
                        </a:lnTo>
                        <a:lnTo>
                          <a:pt x="213" y="185"/>
                        </a:lnTo>
                        <a:lnTo>
                          <a:pt x="245" y="164"/>
                        </a:lnTo>
                        <a:lnTo>
                          <a:pt x="280" y="144"/>
                        </a:lnTo>
                        <a:lnTo>
                          <a:pt x="317" y="126"/>
                        </a:lnTo>
                        <a:lnTo>
                          <a:pt x="348" y="111"/>
                        </a:lnTo>
                        <a:lnTo>
                          <a:pt x="381" y="97"/>
                        </a:lnTo>
                        <a:lnTo>
                          <a:pt x="414" y="85"/>
                        </a:lnTo>
                        <a:lnTo>
                          <a:pt x="449" y="71"/>
                        </a:lnTo>
                        <a:lnTo>
                          <a:pt x="484" y="59"/>
                        </a:lnTo>
                        <a:lnTo>
                          <a:pt x="520" y="48"/>
                        </a:lnTo>
                        <a:lnTo>
                          <a:pt x="557" y="38"/>
                        </a:lnTo>
                        <a:lnTo>
                          <a:pt x="593" y="30"/>
                        </a:lnTo>
                        <a:lnTo>
                          <a:pt x="630" y="21"/>
                        </a:lnTo>
                        <a:lnTo>
                          <a:pt x="667" y="14"/>
                        </a:lnTo>
                        <a:lnTo>
                          <a:pt x="704" y="8"/>
                        </a:lnTo>
                        <a:lnTo>
                          <a:pt x="740" y="4"/>
                        </a:lnTo>
                        <a:lnTo>
                          <a:pt x="776" y="1"/>
                        </a:lnTo>
                        <a:lnTo>
                          <a:pt x="812"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7"/>
                  <p:cNvSpPr>
                    <a:spLocks/>
                  </p:cNvSpPr>
                  <p:nvPr/>
                </p:nvSpPr>
                <p:spPr bwMode="auto">
                  <a:xfrm>
                    <a:off x="3960813" y="2695575"/>
                    <a:ext cx="1457325" cy="3089275"/>
                  </a:xfrm>
                  <a:custGeom>
                    <a:avLst/>
                    <a:gdLst/>
                    <a:ahLst/>
                    <a:cxnLst>
                      <a:cxn ang="0">
                        <a:pos x="250" y="2"/>
                      </a:cxn>
                      <a:cxn ang="0">
                        <a:pos x="256" y="17"/>
                      </a:cxn>
                      <a:cxn ang="0">
                        <a:pos x="267" y="43"/>
                      </a:cxn>
                      <a:cxn ang="0">
                        <a:pos x="284" y="80"/>
                      </a:cxn>
                      <a:cxn ang="0">
                        <a:pos x="308" y="126"/>
                      </a:cxn>
                      <a:cxn ang="0">
                        <a:pos x="338" y="177"/>
                      </a:cxn>
                      <a:cxn ang="0">
                        <a:pos x="375" y="232"/>
                      </a:cxn>
                      <a:cxn ang="0">
                        <a:pos x="420" y="290"/>
                      </a:cxn>
                      <a:cxn ang="0">
                        <a:pos x="473" y="347"/>
                      </a:cxn>
                      <a:cxn ang="0">
                        <a:pos x="534" y="402"/>
                      </a:cxn>
                      <a:cxn ang="0">
                        <a:pos x="604" y="453"/>
                      </a:cxn>
                      <a:cxn ang="0">
                        <a:pos x="681" y="497"/>
                      </a:cxn>
                      <a:cxn ang="0">
                        <a:pos x="769" y="533"/>
                      </a:cxn>
                      <a:cxn ang="0">
                        <a:pos x="866" y="558"/>
                      </a:cxn>
                      <a:cxn ang="0">
                        <a:pos x="917" y="568"/>
                      </a:cxn>
                      <a:cxn ang="0">
                        <a:pos x="906" y="579"/>
                      </a:cxn>
                      <a:cxn ang="0">
                        <a:pos x="885" y="603"/>
                      </a:cxn>
                      <a:cxn ang="0">
                        <a:pos x="856" y="637"/>
                      </a:cxn>
                      <a:cxn ang="0">
                        <a:pos x="822" y="681"/>
                      </a:cxn>
                      <a:cxn ang="0">
                        <a:pos x="785" y="734"/>
                      </a:cxn>
                      <a:cxn ang="0">
                        <a:pos x="746" y="796"/>
                      </a:cxn>
                      <a:cxn ang="0">
                        <a:pos x="707" y="866"/>
                      </a:cxn>
                      <a:cxn ang="0">
                        <a:pos x="669" y="943"/>
                      </a:cxn>
                      <a:cxn ang="0">
                        <a:pos x="636" y="1026"/>
                      </a:cxn>
                      <a:cxn ang="0">
                        <a:pos x="608" y="1115"/>
                      </a:cxn>
                      <a:cxn ang="0">
                        <a:pos x="589" y="1209"/>
                      </a:cxn>
                      <a:cxn ang="0">
                        <a:pos x="579" y="1307"/>
                      </a:cxn>
                      <a:cxn ang="0">
                        <a:pos x="582" y="1409"/>
                      </a:cxn>
                      <a:cxn ang="0">
                        <a:pos x="596" y="1513"/>
                      </a:cxn>
                      <a:cxn ang="0">
                        <a:pos x="628" y="1620"/>
                      </a:cxn>
                      <a:cxn ang="0">
                        <a:pos x="676" y="1728"/>
                      </a:cxn>
                      <a:cxn ang="0">
                        <a:pos x="744" y="1838"/>
                      </a:cxn>
                      <a:cxn ang="0">
                        <a:pos x="833" y="1946"/>
                      </a:cxn>
                      <a:cxn ang="0">
                        <a:pos x="825" y="1944"/>
                      </a:cxn>
                      <a:cxn ang="0">
                        <a:pos x="804" y="1938"/>
                      </a:cxn>
                      <a:cxn ang="0">
                        <a:pos x="772" y="1926"/>
                      </a:cxn>
                      <a:cxn ang="0">
                        <a:pos x="729" y="1908"/>
                      </a:cxn>
                      <a:cxn ang="0">
                        <a:pos x="678" y="1882"/>
                      </a:cxn>
                      <a:cxn ang="0">
                        <a:pos x="619" y="1849"/>
                      </a:cxn>
                      <a:cxn ang="0">
                        <a:pos x="556" y="1808"/>
                      </a:cxn>
                      <a:cxn ang="0">
                        <a:pos x="488" y="1757"/>
                      </a:cxn>
                      <a:cxn ang="0">
                        <a:pos x="418" y="1695"/>
                      </a:cxn>
                      <a:cxn ang="0">
                        <a:pos x="348" y="1623"/>
                      </a:cxn>
                      <a:cxn ang="0">
                        <a:pos x="279" y="1539"/>
                      </a:cxn>
                      <a:cxn ang="0">
                        <a:pos x="212" y="1442"/>
                      </a:cxn>
                      <a:cxn ang="0">
                        <a:pos x="150" y="1332"/>
                      </a:cxn>
                      <a:cxn ang="0">
                        <a:pos x="94" y="1206"/>
                      </a:cxn>
                      <a:cxn ang="0">
                        <a:pos x="46" y="1067"/>
                      </a:cxn>
                      <a:cxn ang="0">
                        <a:pos x="18" y="947"/>
                      </a:cxn>
                      <a:cxn ang="0">
                        <a:pos x="3" y="831"/>
                      </a:cxn>
                      <a:cxn ang="0">
                        <a:pos x="0" y="719"/>
                      </a:cxn>
                      <a:cxn ang="0">
                        <a:pos x="8" y="613"/>
                      </a:cxn>
                      <a:cxn ang="0">
                        <a:pos x="24" y="512"/>
                      </a:cxn>
                      <a:cxn ang="0">
                        <a:pos x="47" y="420"/>
                      </a:cxn>
                      <a:cxn ang="0">
                        <a:pos x="75" y="333"/>
                      </a:cxn>
                      <a:cxn ang="0">
                        <a:pos x="105" y="255"/>
                      </a:cxn>
                      <a:cxn ang="0">
                        <a:pos x="137" y="187"/>
                      </a:cxn>
                      <a:cxn ang="0">
                        <a:pos x="168" y="128"/>
                      </a:cxn>
                      <a:cxn ang="0">
                        <a:pos x="197" y="79"/>
                      </a:cxn>
                      <a:cxn ang="0">
                        <a:pos x="220" y="41"/>
                      </a:cxn>
                      <a:cxn ang="0">
                        <a:pos x="238" y="15"/>
                      </a:cxn>
                      <a:cxn ang="0">
                        <a:pos x="248" y="2"/>
                      </a:cxn>
                    </a:cxnLst>
                    <a:rect l="0" t="0" r="r" b="b"/>
                    <a:pathLst>
                      <a:path w="918" h="1946">
                        <a:moveTo>
                          <a:pt x="249" y="0"/>
                        </a:moveTo>
                        <a:lnTo>
                          <a:pt x="250" y="2"/>
                        </a:lnTo>
                        <a:lnTo>
                          <a:pt x="252" y="7"/>
                        </a:lnTo>
                        <a:lnTo>
                          <a:pt x="256" y="17"/>
                        </a:lnTo>
                        <a:lnTo>
                          <a:pt x="260" y="28"/>
                        </a:lnTo>
                        <a:lnTo>
                          <a:pt x="267" y="43"/>
                        </a:lnTo>
                        <a:lnTo>
                          <a:pt x="275" y="61"/>
                        </a:lnTo>
                        <a:lnTo>
                          <a:pt x="284" y="80"/>
                        </a:lnTo>
                        <a:lnTo>
                          <a:pt x="295" y="102"/>
                        </a:lnTo>
                        <a:lnTo>
                          <a:pt x="308" y="126"/>
                        </a:lnTo>
                        <a:lnTo>
                          <a:pt x="322" y="150"/>
                        </a:lnTo>
                        <a:lnTo>
                          <a:pt x="338" y="177"/>
                        </a:lnTo>
                        <a:lnTo>
                          <a:pt x="356" y="205"/>
                        </a:lnTo>
                        <a:lnTo>
                          <a:pt x="375" y="232"/>
                        </a:lnTo>
                        <a:lnTo>
                          <a:pt x="397" y="261"/>
                        </a:lnTo>
                        <a:lnTo>
                          <a:pt x="420" y="290"/>
                        </a:lnTo>
                        <a:lnTo>
                          <a:pt x="445" y="319"/>
                        </a:lnTo>
                        <a:lnTo>
                          <a:pt x="473" y="347"/>
                        </a:lnTo>
                        <a:lnTo>
                          <a:pt x="502" y="375"/>
                        </a:lnTo>
                        <a:lnTo>
                          <a:pt x="534" y="402"/>
                        </a:lnTo>
                        <a:lnTo>
                          <a:pt x="567" y="428"/>
                        </a:lnTo>
                        <a:lnTo>
                          <a:pt x="604" y="453"/>
                        </a:lnTo>
                        <a:lnTo>
                          <a:pt x="641" y="476"/>
                        </a:lnTo>
                        <a:lnTo>
                          <a:pt x="681" y="497"/>
                        </a:lnTo>
                        <a:lnTo>
                          <a:pt x="724" y="516"/>
                        </a:lnTo>
                        <a:lnTo>
                          <a:pt x="769" y="533"/>
                        </a:lnTo>
                        <a:lnTo>
                          <a:pt x="816" y="547"/>
                        </a:lnTo>
                        <a:lnTo>
                          <a:pt x="866" y="558"/>
                        </a:lnTo>
                        <a:lnTo>
                          <a:pt x="918" y="566"/>
                        </a:lnTo>
                        <a:lnTo>
                          <a:pt x="917" y="568"/>
                        </a:lnTo>
                        <a:lnTo>
                          <a:pt x="913" y="572"/>
                        </a:lnTo>
                        <a:lnTo>
                          <a:pt x="906" y="579"/>
                        </a:lnTo>
                        <a:lnTo>
                          <a:pt x="896" y="590"/>
                        </a:lnTo>
                        <a:lnTo>
                          <a:pt x="885" y="603"/>
                        </a:lnTo>
                        <a:lnTo>
                          <a:pt x="871" y="619"/>
                        </a:lnTo>
                        <a:lnTo>
                          <a:pt x="856" y="637"/>
                        </a:lnTo>
                        <a:lnTo>
                          <a:pt x="840" y="658"/>
                        </a:lnTo>
                        <a:lnTo>
                          <a:pt x="822" y="681"/>
                        </a:lnTo>
                        <a:lnTo>
                          <a:pt x="804" y="707"/>
                        </a:lnTo>
                        <a:lnTo>
                          <a:pt x="785" y="734"/>
                        </a:lnTo>
                        <a:lnTo>
                          <a:pt x="766" y="764"/>
                        </a:lnTo>
                        <a:lnTo>
                          <a:pt x="746" y="796"/>
                        </a:lnTo>
                        <a:lnTo>
                          <a:pt x="726" y="830"/>
                        </a:lnTo>
                        <a:lnTo>
                          <a:pt x="707" y="866"/>
                        </a:lnTo>
                        <a:lnTo>
                          <a:pt x="688" y="904"/>
                        </a:lnTo>
                        <a:lnTo>
                          <a:pt x="669" y="943"/>
                        </a:lnTo>
                        <a:lnTo>
                          <a:pt x="652" y="984"/>
                        </a:lnTo>
                        <a:lnTo>
                          <a:pt x="636" y="1026"/>
                        </a:lnTo>
                        <a:lnTo>
                          <a:pt x="622" y="1070"/>
                        </a:lnTo>
                        <a:lnTo>
                          <a:pt x="608" y="1115"/>
                        </a:lnTo>
                        <a:lnTo>
                          <a:pt x="598" y="1162"/>
                        </a:lnTo>
                        <a:lnTo>
                          <a:pt x="589" y="1209"/>
                        </a:lnTo>
                        <a:lnTo>
                          <a:pt x="583" y="1258"/>
                        </a:lnTo>
                        <a:lnTo>
                          <a:pt x="579" y="1307"/>
                        </a:lnTo>
                        <a:lnTo>
                          <a:pt x="578" y="1358"/>
                        </a:lnTo>
                        <a:lnTo>
                          <a:pt x="582" y="1409"/>
                        </a:lnTo>
                        <a:lnTo>
                          <a:pt x="587" y="1461"/>
                        </a:lnTo>
                        <a:lnTo>
                          <a:pt x="596" y="1513"/>
                        </a:lnTo>
                        <a:lnTo>
                          <a:pt x="610" y="1567"/>
                        </a:lnTo>
                        <a:lnTo>
                          <a:pt x="628" y="1620"/>
                        </a:lnTo>
                        <a:lnTo>
                          <a:pt x="649" y="1674"/>
                        </a:lnTo>
                        <a:lnTo>
                          <a:pt x="676" y="1728"/>
                        </a:lnTo>
                        <a:lnTo>
                          <a:pt x="707" y="1783"/>
                        </a:lnTo>
                        <a:lnTo>
                          <a:pt x="744" y="1838"/>
                        </a:lnTo>
                        <a:lnTo>
                          <a:pt x="785" y="1892"/>
                        </a:lnTo>
                        <a:lnTo>
                          <a:pt x="833" y="1946"/>
                        </a:lnTo>
                        <a:lnTo>
                          <a:pt x="831" y="1945"/>
                        </a:lnTo>
                        <a:lnTo>
                          <a:pt x="825" y="1944"/>
                        </a:lnTo>
                        <a:lnTo>
                          <a:pt x="817" y="1941"/>
                        </a:lnTo>
                        <a:lnTo>
                          <a:pt x="804" y="1938"/>
                        </a:lnTo>
                        <a:lnTo>
                          <a:pt x="789" y="1932"/>
                        </a:lnTo>
                        <a:lnTo>
                          <a:pt x="772" y="1926"/>
                        </a:lnTo>
                        <a:lnTo>
                          <a:pt x="752" y="1917"/>
                        </a:lnTo>
                        <a:lnTo>
                          <a:pt x="729" y="1908"/>
                        </a:lnTo>
                        <a:lnTo>
                          <a:pt x="704" y="1896"/>
                        </a:lnTo>
                        <a:lnTo>
                          <a:pt x="678" y="1882"/>
                        </a:lnTo>
                        <a:lnTo>
                          <a:pt x="649" y="1867"/>
                        </a:lnTo>
                        <a:lnTo>
                          <a:pt x="619" y="1849"/>
                        </a:lnTo>
                        <a:lnTo>
                          <a:pt x="588" y="1830"/>
                        </a:lnTo>
                        <a:lnTo>
                          <a:pt x="556" y="1808"/>
                        </a:lnTo>
                        <a:lnTo>
                          <a:pt x="522" y="1783"/>
                        </a:lnTo>
                        <a:lnTo>
                          <a:pt x="488" y="1757"/>
                        </a:lnTo>
                        <a:lnTo>
                          <a:pt x="453" y="1727"/>
                        </a:lnTo>
                        <a:lnTo>
                          <a:pt x="418" y="1695"/>
                        </a:lnTo>
                        <a:lnTo>
                          <a:pt x="383" y="1661"/>
                        </a:lnTo>
                        <a:lnTo>
                          <a:pt x="348" y="1623"/>
                        </a:lnTo>
                        <a:lnTo>
                          <a:pt x="313" y="1582"/>
                        </a:lnTo>
                        <a:lnTo>
                          <a:pt x="279" y="1539"/>
                        </a:lnTo>
                        <a:lnTo>
                          <a:pt x="246" y="1492"/>
                        </a:lnTo>
                        <a:lnTo>
                          <a:pt x="212" y="1442"/>
                        </a:lnTo>
                        <a:lnTo>
                          <a:pt x="181" y="1388"/>
                        </a:lnTo>
                        <a:lnTo>
                          <a:pt x="150" y="1332"/>
                        </a:lnTo>
                        <a:lnTo>
                          <a:pt x="122" y="1271"/>
                        </a:lnTo>
                        <a:lnTo>
                          <a:pt x="94" y="1206"/>
                        </a:lnTo>
                        <a:lnTo>
                          <a:pt x="69" y="1139"/>
                        </a:lnTo>
                        <a:lnTo>
                          <a:pt x="46" y="1067"/>
                        </a:lnTo>
                        <a:lnTo>
                          <a:pt x="30" y="1007"/>
                        </a:lnTo>
                        <a:lnTo>
                          <a:pt x="18" y="947"/>
                        </a:lnTo>
                        <a:lnTo>
                          <a:pt x="9" y="889"/>
                        </a:lnTo>
                        <a:lnTo>
                          <a:pt x="3" y="831"/>
                        </a:lnTo>
                        <a:lnTo>
                          <a:pt x="0" y="774"/>
                        </a:lnTo>
                        <a:lnTo>
                          <a:pt x="0" y="719"/>
                        </a:lnTo>
                        <a:lnTo>
                          <a:pt x="3" y="665"/>
                        </a:lnTo>
                        <a:lnTo>
                          <a:pt x="8" y="613"/>
                        </a:lnTo>
                        <a:lnTo>
                          <a:pt x="15" y="562"/>
                        </a:lnTo>
                        <a:lnTo>
                          <a:pt x="24" y="512"/>
                        </a:lnTo>
                        <a:lnTo>
                          <a:pt x="35" y="465"/>
                        </a:lnTo>
                        <a:lnTo>
                          <a:pt x="47" y="420"/>
                        </a:lnTo>
                        <a:lnTo>
                          <a:pt x="61" y="375"/>
                        </a:lnTo>
                        <a:lnTo>
                          <a:pt x="75" y="333"/>
                        </a:lnTo>
                        <a:lnTo>
                          <a:pt x="90" y="293"/>
                        </a:lnTo>
                        <a:lnTo>
                          <a:pt x="105" y="255"/>
                        </a:lnTo>
                        <a:lnTo>
                          <a:pt x="121" y="220"/>
                        </a:lnTo>
                        <a:lnTo>
                          <a:pt x="137" y="187"/>
                        </a:lnTo>
                        <a:lnTo>
                          <a:pt x="153" y="156"/>
                        </a:lnTo>
                        <a:lnTo>
                          <a:pt x="168" y="128"/>
                        </a:lnTo>
                        <a:lnTo>
                          <a:pt x="183" y="102"/>
                        </a:lnTo>
                        <a:lnTo>
                          <a:pt x="197" y="79"/>
                        </a:lnTo>
                        <a:lnTo>
                          <a:pt x="209" y="58"/>
                        </a:lnTo>
                        <a:lnTo>
                          <a:pt x="220" y="41"/>
                        </a:lnTo>
                        <a:lnTo>
                          <a:pt x="231" y="26"/>
                        </a:lnTo>
                        <a:lnTo>
                          <a:pt x="238" y="15"/>
                        </a:lnTo>
                        <a:lnTo>
                          <a:pt x="245" y="7"/>
                        </a:lnTo>
                        <a:lnTo>
                          <a:pt x="248" y="2"/>
                        </a:lnTo>
                        <a:lnTo>
                          <a:pt x="249"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9"/>
                  <p:cNvSpPr>
                    <a:spLocks/>
                  </p:cNvSpPr>
                  <p:nvPr/>
                </p:nvSpPr>
                <p:spPr bwMode="auto">
                  <a:xfrm>
                    <a:off x="4749801" y="1831975"/>
                    <a:ext cx="3135313" cy="1668463"/>
                  </a:xfrm>
                  <a:custGeom>
                    <a:avLst/>
                    <a:gdLst/>
                    <a:ahLst/>
                    <a:cxnLst>
                      <a:cxn ang="0">
                        <a:pos x="874" y="3"/>
                      </a:cxn>
                      <a:cxn ang="0">
                        <a:pos x="1010" y="17"/>
                      </a:cxn>
                      <a:cxn ang="0">
                        <a:pos x="1155" y="45"/>
                      </a:cxn>
                      <a:cxn ang="0">
                        <a:pos x="1277" y="82"/>
                      </a:cxn>
                      <a:cxn ang="0">
                        <a:pos x="1388" y="130"/>
                      </a:cxn>
                      <a:cxn ang="0">
                        <a:pos x="1488" y="187"/>
                      </a:cxn>
                      <a:cxn ang="0">
                        <a:pos x="1579" y="250"/>
                      </a:cxn>
                      <a:cxn ang="0">
                        <a:pos x="1658" y="317"/>
                      </a:cxn>
                      <a:cxn ang="0">
                        <a:pos x="1728" y="387"/>
                      </a:cxn>
                      <a:cxn ang="0">
                        <a:pos x="1789" y="456"/>
                      </a:cxn>
                      <a:cxn ang="0">
                        <a:pos x="1840" y="523"/>
                      </a:cxn>
                      <a:cxn ang="0">
                        <a:pos x="1883" y="586"/>
                      </a:cxn>
                      <a:cxn ang="0">
                        <a:pos x="1917" y="642"/>
                      </a:cxn>
                      <a:cxn ang="0">
                        <a:pos x="1942" y="690"/>
                      </a:cxn>
                      <a:cxn ang="0">
                        <a:pos x="1961" y="726"/>
                      </a:cxn>
                      <a:cxn ang="0">
                        <a:pos x="1972" y="750"/>
                      </a:cxn>
                      <a:cxn ang="0">
                        <a:pos x="1975" y="758"/>
                      </a:cxn>
                      <a:cxn ang="0">
                        <a:pos x="1966" y="757"/>
                      </a:cxn>
                      <a:cxn ang="0">
                        <a:pos x="1926" y="751"/>
                      </a:cxn>
                      <a:cxn ang="0">
                        <a:pos x="1882" y="747"/>
                      </a:cxn>
                      <a:cxn ang="0">
                        <a:pos x="1828" y="745"/>
                      </a:cxn>
                      <a:cxn ang="0">
                        <a:pos x="1765" y="746"/>
                      </a:cxn>
                      <a:cxn ang="0">
                        <a:pos x="1694" y="752"/>
                      </a:cxn>
                      <a:cxn ang="0">
                        <a:pos x="1617" y="764"/>
                      </a:cxn>
                      <a:cxn ang="0">
                        <a:pos x="1538" y="783"/>
                      </a:cxn>
                      <a:cxn ang="0">
                        <a:pos x="1456" y="812"/>
                      </a:cxn>
                      <a:cxn ang="0">
                        <a:pos x="1375" y="852"/>
                      </a:cxn>
                      <a:cxn ang="0">
                        <a:pos x="1296" y="904"/>
                      </a:cxn>
                      <a:cxn ang="0">
                        <a:pos x="1219" y="970"/>
                      </a:cxn>
                      <a:cxn ang="0">
                        <a:pos x="1149" y="1051"/>
                      </a:cxn>
                      <a:cxn ang="0">
                        <a:pos x="1148" y="1045"/>
                      </a:cxn>
                      <a:cxn ang="0">
                        <a:pos x="1142" y="1027"/>
                      </a:cxn>
                      <a:cxn ang="0">
                        <a:pos x="1132" y="998"/>
                      </a:cxn>
                      <a:cxn ang="0">
                        <a:pos x="1119" y="960"/>
                      </a:cxn>
                      <a:cxn ang="0">
                        <a:pos x="1100" y="916"/>
                      </a:cxn>
                      <a:cxn ang="0">
                        <a:pos x="1077" y="864"/>
                      </a:cxn>
                      <a:cxn ang="0">
                        <a:pos x="1049" y="809"/>
                      </a:cxn>
                      <a:cxn ang="0">
                        <a:pos x="1016" y="749"/>
                      </a:cxn>
                      <a:cxn ang="0">
                        <a:pos x="977" y="687"/>
                      </a:cxn>
                      <a:cxn ang="0">
                        <a:pos x="933" y="624"/>
                      </a:cxn>
                      <a:cxn ang="0">
                        <a:pos x="882" y="563"/>
                      </a:cxn>
                      <a:cxn ang="0">
                        <a:pos x="826" y="503"/>
                      </a:cxn>
                      <a:cxn ang="0">
                        <a:pos x="764" y="447"/>
                      </a:cxn>
                      <a:cxn ang="0">
                        <a:pos x="694" y="395"/>
                      </a:cxn>
                      <a:cxn ang="0">
                        <a:pos x="617" y="350"/>
                      </a:cxn>
                      <a:cxn ang="0">
                        <a:pos x="534" y="312"/>
                      </a:cxn>
                      <a:cxn ang="0">
                        <a:pos x="443" y="283"/>
                      </a:cxn>
                      <a:cxn ang="0">
                        <a:pos x="344" y="264"/>
                      </a:cxn>
                      <a:cxn ang="0">
                        <a:pos x="238" y="257"/>
                      </a:cxn>
                      <a:cxn ang="0">
                        <a:pos x="123" y="263"/>
                      </a:cxn>
                      <a:cxn ang="0">
                        <a:pos x="0" y="284"/>
                      </a:cxn>
                      <a:cxn ang="0">
                        <a:pos x="22" y="264"/>
                      </a:cxn>
                      <a:cxn ang="0">
                        <a:pos x="48" y="242"/>
                      </a:cxn>
                      <a:cxn ang="0">
                        <a:pos x="86" y="214"/>
                      </a:cxn>
                      <a:cxn ang="0">
                        <a:pos x="133" y="182"/>
                      </a:cxn>
                      <a:cxn ang="0">
                        <a:pos x="192" y="148"/>
                      </a:cxn>
                      <a:cxn ang="0">
                        <a:pos x="259" y="114"/>
                      </a:cxn>
                      <a:cxn ang="0">
                        <a:pos x="337" y="81"/>
                      </a:cxn>
                      <a:cxn ang="0">
                        <a:pos x="425" y="52"/>
                      </a:cxn>
                      <a:cxn ang="0">
                        <a:pos x="523" y="27"/>
                      </a:cxn>
                      <a:cxn ang="0">
                        <a:pos x="631" y="10"/>
                      </a:cxn>
                      <a:cxn ang="0">
                        <a:pos x="748" y="1"/>
                      </a:cxn>
                    </a:cxnLst>
                    <a:rect l="0" t="0" r="r" b="b"/>
                    <a:pathLst>
                      <a:path w="1975" h="1051">
                        <a:moveTo>
                          <a:pt x="809" y="0"/>
                        </a:moveTo>
                        <a:lnTo>
                          <a:pt x="874" y="3"/>
                        </a:lnTo>
                        <a:lnTo>
                          <a:pt x="941" y="8"/>
                        </a:lnTo>
                        <a:lnTo>
                          <a:pt x="1010" y="17"/>
                        </a:lnTo>
                        <a:lnTo>
                          <a:pt x="1081" y="29"/>
                        </a:lnTo>
                        <a:lnTo>
                          <a:pt x="1155" y="45"/>
                        </a:lnTo>
                        <a:lnTo>
                          <a:pt x="1218" y="63"/>
                        </a:lnTo>
                        <a:lnTo>
                          <a:pt x="1277" y="82"/>
                        </a:lnTo>
                        <a:lnTo>
                          <a:pt x="1334" y="105"/>
                        </a:lnTo>
                        <a:lnTo>
                          <a:pt x="1388" y="130"/>
                        </a:lnTo>
                        <a:lnTo>
                          <a:pt x="1440" y="158"/>
                        </a:lnTo>
                        <a:lnTo>
                          <a:pt x="1488" y="187"/>
                        </a:lnTo>
                        <a:lnTo>
                          <a:pt x="1535" y="218"/>
                        </a:lnTo>
                        <a:lnTo>
                          <a:pt x="1579" y="250"/>
                        </a:lnTo>
                        <a:lnTo>
                          <a:pt x="1620" y="283"/>
                        </a:lnTo>
                        <a:lnTo>
                          <a:pt x="1658" y="317"/>
                        </a:lnTo>
                        <a:lnTo>
                          <a:pt x="1695" y="352"/>
                        </a:lnTo>
                        <a:lnTo>
                          <a:pt x="1728" y="387"/>
                        </a:lnTo>
                        <a:lnTo>
                          <a:pt x="1760" y="421"/>
                        </a:lnTo>
                        <a:lnTo>
                          <a:pt x="1789" y="456"/>
                        </a:lnTo>
                        <a:lnTo>
                          <a:pt x="1816" y="490"/>
                        </a:lnTo>
                        <a:lnTo>
                          <a:pt x="1840" y="523"/>
                        </a:lnTo>
                        <a:lnTo>
                          <a:pt x="1862" y="555"/>
                        </a:lnTo>
                        <a:lnTo>
                          <a:pt x="1883" y="586"/>
                        </a:lnTo>
                        <a:lnTo>
                          <a:pt x="1901" y="615"/>
                        </a:lnTo>
                        <a:lnTo>
                          <a:pt x="1917" y="642"/>
                        </a:lnTo>
                        <a:lnTo>
                          <a:pt x="1931" y="667"/>
                        </a:lnTo>
                        <a:lnTo>
                          <a:pt x="1942" y="690"/>
                        </a:lnTo>
                        <a:lnTo>
                          <a:pt x="1953" y="709"/>
                        </a:lnTo>
                        <a:lnTo>
                          <a:pt x="1961" y="726"/>
                        </a:lnTo>
                        <a:lnTo>
                          <a:pt x="1967" y="740"/>
                        </a:lnTo>
                        <a:lnTo>
                          <a:pt x="1972" y="750"/>
                        </a:lnTo>
                        <a:lnTo>
                          <a:pt x="1974" y="756"/>
                        </a:lnTo>
                        <a:lnTo>
                          <a:pt x="1975" y="758"/>
                        </a:lnTo>
                        <a:lnTo>
                          <a:pt x="1972" y="757"/>
                        </a:lnTo>
                        <a:lnTo>
                          <a:pt x="1966" y="757"/>
                        </a:lnTo>
                        <a:lnTo>
                          <a:pt x="1942" y="753"/>
                        </a:lnTo>
                        <a:lnTo>
                          <a:pt x="1926" y="751"/>
                        </a:lnTo>
                        <a:lnTo>
                          <a:pt x="1905" y="749"/>
                        </a:lnTo>
                        <a:lnTo>
                          <a:pt x="1882" y="747"/>
                        </a:lnTo>
                        <a:lnTo>
                          <a:pt x="1856" y="746"/>
                        </a:lnTo>
                        <a:lnTo>
                          <a:pt x="1828" y="745"/>
                        </a:lnTo>
                        <a:lnTo>
                          <a:pt x="1797" y="745"/>
                        </a:lnTo>
                        <a:lnTo>
                          <a:pt x="1765" y="746"/>
                        </a:lnTo>
                        <a:lnTo>
                          <a:pt x="1730" y="748"/>
                        </a:lnTo>
                        <a:lnTo>
                          <a:pt x="1694" y="752"/>
                        </a:lnTo>
                        <a:lnTo>
                          <a:pt x="1656" y="757"/>
                        </a:lnTo>
                        <a:lnTo>
                          <a:pt x="1617" y="764"/>
                        </a:lnTo>
                        <a:lnTo>
                          <a:pt x="1578" y="772"/>
                        </a:lnTo>
                        <a:lnTo>
                          <a:pt x="1538" y="783"/>
                        </a:lnTo>
                        <a:lnTo>
                          <a:pt x="1497" y="797"/>
                        </a:lnTo>
                        <a:lnTo>
                          <a:pt x="1456" y="812"/>
                        </a:lnTo>
                        <a:lnTo>
                          <a:pt x="1415" y="831"/>
                        </a:lnTo>
                        <a:lnTo>
                          <a:pt x="1375" y="852"/>
                        </a:lnTo>
                        <a:lnTo>
                          <a:pt x="1335" y="876"/>
                        </a:lnTo>
                        <a:lnTo>
                          <a:pt x="1296" y="904"/>
                        </a:lnTo>
                        <a:lnTo>
                          <a:pt x="1257" y="935"/>
                        </a:lnTo>
                        <a:lnTo>
                          <a:pt x="1219" y="970"/>
                        </a:lnTo>
                        <a:lnTo>
                          <a:pt x="1184" y="1008"/>
                        </a:lnTo>
                        <a:lnTo>
                          <a:pt x="1149" y="1051"/>
                        </a:lnTo>
                        <a:lnTo>
                          <a:pt x="1148" y="1049"/>
                        </a:lnTo>
                        <a:lnTo>
                          <a:pt x="1148" y="1045"/>
                        </a:lnTo>
                        <a:lnTo>
                          <a:pt x="1145" y="1037"/>
                        </a:lnTo>
                        <a:lnTo>
                          <a:pt x="1142" y="1027"/>
                        </a:lnTo>
                        <a:lnTo>
                          <a:pt x="1137" y="1013"/>
                        </a:lnTo>
                        <a:lnTo>
                          <a:pt x="1132" y="998"/>
                        </a:lnTo>
                        <a:lnTo>
                          <a:pt x="1126" y="980"/>
                        </a:lnTo>
                        <a:lnTo>
                          <a:pt x="1119" y="960"/>
                        </a:lnTo>
                        <a:lnTo>
                          <a:pt x="1110" y="939"/>
                        </a:lnTo>
                        <a:lnTo>
                          <a:pt x="1100" y="916"/>
                        </a:lnTo>
                        <a:lnTo>
                          <a:pt x="1089" y="890"/>
                        </a:lnTo>
                        <a:lnTo>
                          <a:pt x="1077" y="864"/>
                        </a:lnTo>
                        <a:lnTo>
                          <a:pt x="1063" y="837"/>
                        </a:lnTo>
                        <a:lnTo>
                          <a:pt x="1049" y="809"/>
                        </a:lnTo>
                        <a:lnTo>
                          <a:pt x="1034" y="779"/>
                        </a:lnTo>
                        <a:lnTo>
                          <a:pt x="1016" y="749"/>
                        </a:lnTo>
                        <a:lnTo>
                          <a:pt x="997" y="718"/>
                        </a:lnTo>
                        <a:lnTo>
                          <a:pt x="977" y="687"/>
                        </a:lnTo>
                        <a:lnTo>
                          <a:pt x="956" y="656"/>
                        </a:lnTo>
                        <a:lnTo>
                          <a:pt x="933" y="624"/>
                        </a:lnTo>
                        <a:lnTo>
                          <a:pt x="908" y="594"/>
                        </a:lnTo>
                        <a:lnTo>
                          <a:pt x="882" y="563"/>
                        </a:lnTo>
                        <a:lnTo>
                          <a:pt x="855" y="532"/>
                        </a:lnTo>
                        <a:lnTo>
                          <a:pt x="826" y="503"/>
                        </a:lnTo>
                        <a:lnTo>
                          <a:pt x="796" y="474"/>
                        </a:lnTo>
                        <a:lnTo>
                          <a:pt x="764" y="447"/>
                        </a:lnTo>
                        <a:lnTo>
                          <a:pt x="729" y="421"/>
                        </a:lnTo>
                        <a:lnTo>
                          <a:pt x="694" y="395"/>
                        </a:lnTo>
                        <a:lnTo>
                          <a:pt x="657" y="372"/>
                        </a:lnTo>
                        <a:lnTo>
                          <a:pt x="617" y="350"/>
                        </a:lnTo>
                        <a:lnTo>
                          <a:pt x="576" y="330"/>
                        </a:lnTo>
                        <a:lnTo>
                          <a:pt x="534" y="312"/>
                        </a:lnTo>
                        <a:lnTo>
                          <a:pt x="489" y="296"/>
                        </a:lnTo>
                        <a:lnTo>
                          <a:pt x="443" y="283"/>
                        </a:lnTo>
                        <a:lnTo>
                          <a:pt x="395" y="272"/>
                        </a:lnTo>
                        <a:lnTo>
                          <a:pt x="344" y="264"/>
                        </a:lnTo>
                        <a:lnTo>
                          <a:pt x="292" y="259"/>
                        </a:lnTo>
                        <a:lnTo>
                          <a:pt x="238" y="257"/>
                        </a:lnTo>
                        <a:lnTo>
                          <a:pt x="181" y="258"/>
                        </a:lnTo>
                        <a:lnTo>
                          <a:pt x="123" y="263"/>
                        </a:lnTo>
                        <a:lnTo>
                          <a:pt x="63" y="272"/>
                        </a:lnTo>
                        <a:lnTo>
                          <a:pt x="0" y="284"/>
                        </a:lnTo>
                        <a:lnTo>
                          <a:pt x="12" y="272"/>
                        </a:lnTo>
                        <a:lnTo>
                          <a:pt x="22" y="264"/>
                        </a:lnTo>
                        <a:lnTo>
                          <a:pt x="34" y="254"/>
                        </a:lnTo>
                        <a:lnTo>
                          <a:pt x="48" y="242"/>
                        </a:lnTo>
                        <a:lnTo>
                          <a:pt x="66" y="229"/>
                        </a:lnTo>
                        <a:lnTo>
                          <a:pt x="86" y="214"/>
                        </a:lnTo>
                        <a:lnTo>
                          <a:pt x="108" y="198"/>
                        </a:lnTo>
                        <a:lnTo>
                          <a:pt x="133" y="182"/>
                        </a:lnTo>
                        <a:lnTo>
                          <a:pt x="161" y="165"/>
                        </a:lnTo>
                        <a:lnTo>
                          <a:pt x="192" y="148"/>
                        </a:lnTo>
                        <a:lnTo>
                          <a:pt x="224" y="131"/>
                        </a:lnTo>
                        <a:lnTo>
                          <a:pt x="259" y="114"/>
                        </a:lnTo>
                        <a:lnTo>
                          <a:pt x="297" y="97"/>
                        </a:lnTo>
                        <a:lnTo>
                          <a:pt x="337" y="81"/>
                        </a:lnTo>
                        <a:lnTo>
                          <a:pt x="380" y="66"/>
                        </a:lnTo>
                        <a:lnTo>
                          <a:pt x="425" y="52"/>
                        </a:lnTo>
                        <a:lnTo>
                          <a:pt x="473" y="38"/>
                        </a:lnTo>
                        <a:lnTo>
                          <a:pt x="523" y="27"/>
                        </a:lnTo>
                        <a:lnTo>
                          <a:pt x="576" y="17"/>
                        </a:lnTo>
                        <a:lnTo>
                          <a:pt x="631" y="10"/>
                        </a:lnTo>
                        <a:lnTo>
                          <a:pt x="688" y="4"/>
                        </a:lnTo>
                        <a:lnTo>
                          <a:pt x="748" y="1"/>
                        </a:lnTo>
                        <a:lnTo>
                          <a:pt x="809"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11"/>
                  <p:cNvSpPr>
                    <a:spLocks/>
                  </p:cNvSpPr>
                  <p:nvPr/>
                </p:nvSpPr>
                <p:spPr bwMode="auto">
                  <a:xfrm>
                    <a:off x="5822951" y="3578225"/>
                    <a:ext cx="2257425" cy="2347913"/>
                  </a:xfrm>
                  <a:custGeom>
                    <a:avLst/>
                    <a:gdLst/>
                    <a:ahLst/>
                    <a:cxnLst>
                      <a:cxn ang="0">
                        <a:pos x="1400" y="3"/>
                      </a:cxn>
                      <a:cxn ang="0">
                        <a:pos x="1404" y="20"/>
                      </a:cxn>
                      <a:cxn ang="0">
                        <a:pos x="1410" y="55"/>
                      </a:cxn>
                      <a:cxn ang="0">
                        <a:pos x="1417" y="104"/>
                      </a:cxn>
                      <a:cxn ang="0">
                        <a:pos x="1421" y="167"/>
                      </a:cxn>
                      <a:cxn ang="0">
                        <a:pos x="1421" y="242"/>
                      </a:cxn>
                      <a:cxn ang="0">
                        <a:pos x="1415" y="328"/>
                      </a:cxn>
                      <a:cxn ang="0">
                        <a:pos x="1400" y="423"/>
                      </a:cxn>
                      <a:cxn ang="0">
                        <a:pos x="1376" y="527"/>
                      </a:cxn>
                      <a:cxn ang="0">
                        <a:pos x="1339" y="637"/>
                      </a:cxn>
                      <a:cxn ang="0">
                        <a:pos x="1288" y="754"/>
                      </a:cxn>
                      <a:cxn ang="0">
                        <a:pos x="1220" y="873"/>
                      </a:cxn>
                      <a:cxn ang="0">
                        <a:pos x="1133" y="995"/>
                      </a:cxn>
                      <a:cxn ang="0">
                        <a:pos x="1026" y="1119"/>
                      </a:cxn>
                      <a:cxn ang="0">
                        <a:pos x="930" y="1209"/>
                      </a:cxn>
                      <a:cxn ang="0">
                        <a:pos x="829" y="1283"/>
                      </a:cxn>
                      <a:cxn ang="0">
                        <a:pos x="726" y="1342"/>
                      </a:cxn>
                      <a:cxn ang="0">
                        <a:pos x="623" y="1389"/>
                      </a:cxn>
                      <a:cxn ang="0">
                        <a:pos x="521" y="1424"/>
                      </a:cxn>
                      <a:cxn ang="0">
                        <a:pos x="424" y="1448"/>
                      </a:cxn>
                      <a:cxn ang="0">
                        <a:pos x="332" y="1465"/>
                      </a:cxn>
                      <a:cxn ang="0">
                        <a:pos x="247" y="1474"/>
                      </a:cxn>
                      <a:cxn ang="0">
                        <a:pos x="172" y="1478"/>
                      </a:cxn>
                      <a:cxn ang="0">
                        <a:pos x="107" y="1479"/>
                      </a:cxn>
                      <a:cxn ang="0">
                        <a:pos x="57" y="1477"/>
                      </a:cxn>
                      <a:cxn ang="0">
                        <a:pos x="21" y="1474"/>
                      </a:cxn>
                      <a:cxn ang="0">
                        <a:pos x="2" y="1471"/>
                      </a:cxn>
                      <a:cxn ang="0">
                        <a:pos x="1" y="1470"/>
                      </a:cxn>
                      <a:cxn ang="0">
                        <a:pos x="11" y="1457"/>
                      </a:cxn>
                      <a:cxn ang="0">
                        <a:pos x="30" y="1433"/>
                      </a:cxn>
                      <a:cxn ang="0">
                        <a:pos x="55" y="1397"/>
                      </a:cxn>
                      <a:cxn ang="0">
                        <a:pos x="85" y="1351"/>
                      </a:cxn>
                      <a:cxn ang="0">
                        <a:pos x="115" y="1295"/>
                      </a:cxn>
                      <a:cxn ang="0">
                        <a:pos x="146" y="1231"/>
                      </a:cxn>
                      <a:cxn ang="0">
                        <a:pos x="173" y="1160"/>
                      </a:cxn>
                      <a:cxn ang="0">
                        <a:pos x="196" y="1081"/>
                      </a:cxn>
                      <a:cxn ang="0">
                        <a:pos x="212" y="996"/>
                      </a:cxn>
                      <a:cxn ang="0">
                        <a:pos x="218" y="905"/>
                      </a:cxn>
                      <a:cxn ang="0">
                        <a:pos x="214" y="810"/>
                      </a:cxn>
                      <a:cxn ang="0">
                        <a:pos x="194" y="712"/>
                      </a:cxn>
                      <a:cxn ang="0">
                        <a:pos x="159" y="610"/>
                      </a:cxn>
                      <a:cxn ang="0">
                        <a:pos x="166" y="612"/>
                      </a:cxn>
                      <a:cxn ang="0">
                        <a:pos x="184" y="616"/>
                      </a:cxn>
                      <a:cxn ang="0">
                        <a:pos x="214" y="622"/>
                      </a:cxn>
                      <a:cxn ang="0">
                        <a:pos x="253" y="629"/>
                      </a:cxn>
                      <a:cxn ang="0">
                        <a:pos x="301" y="636"/>
                      </a:cxn>
                      <a:cxn ang="0">
                        <a:pos x="357" y="641"/>
                      </a:cxn>
                      <a:cxn ang="0">
                        <a:pos x="420" y="645"/>
                      </a:cxn>
                      <a:cxn ang="0">
                        <a:pos x="488" y="647"/>
                      </a:cxn>
                      <a:cxn ang="0">
                        <a:pos x="561" y="644"/>
                      </a:cxn>
                      <a:cxn ang="0">
                        <a:pos x="637" y="637"/>
                      </a:cxn>
                      <a:cxn ang="0">
                        <a:pos x="716" y="625"/>
                      </a:cxn>
                      <a:cxn ang="0">
                        <a:pos x="796" y="606"/>
                      </a:cxn>
                      <a:cxn ang="0">
                        <a:pos x="876" y="579"/>
                      </a:cxn>
                      <a:cxn ang="0">
                        <a:pos x="956" y="545"/>
                      </a:cxn>
                      <a:cxn ang="0">
                        <a:pos x="1033" y="501"/>
                      </a:cxn>
                      <a:cxn ang="0">
                        <a:pos x="1108" y="448"/>
                      </a:cxn>
                      <a:cxn ang="0">
                        <a:pos x="1178" y="384"/>
                      </a:cxn>
                      <a:cxn ang="0">
                        <a:pos x="1244" y="308"/>
                      </a:cxn>
                      <a:cxn ang="0">
                        <a:pos x="1303" y="219"/>
                      </a:cxn>
                      <a:cxn ang="0">
                        <a:pos x="1355" y="117"/>
                      </a:cxn>
                      <a:cxn ang="0">
                        <a:pos x="1399" y="0"/>
                      </a:cxn>
                    </a:cxnLst>
                    <a:rect l="0" t="0" r="r" b="b"/>
                    <a:pathLst>
                      <a:path w="1422" h="1479">
                        <a:moveTo>
                          <a:pt x="1399" y="0"/>
                        </a:moveTo>
                        <a:lnTo>
                          <a:pt x="1400" y="3"/>
                        </a:lnTo>
                        <a:lnTo>
                          <a:pt x="1402" y="9"/>
                        </a:lnTo>
                        <a:lnTo>
                          <a:pt x="1404" y="20"/>
                        </a:lnTo>
                        <a:lnTo>
                          <a:pt x="1407" y="36"/>
                        </a:lnTo>
                        <a:lnTo>
                          <a:pt x="1410" y="55"/>
                        </a:lnTo>
                        <a:lnTo>
                          <a:pt x="1414" y="78"/>
                        </a:lnTo>
                        <a:lnTo>
                          <a:pt x="1417" y="104"/>
                        </a:lnTo>
                        <a:lnTo>
                          <a:pt x="1419" y="133"/>
                        </a:lnTo>
                        <a:lnTo>
                          <a:pt x="1421" y="167"/>
                        </a:lnTo>
                        <a:lnTo>
                          <a:pt x="1422" y="203"/>
                        </a:lnTo>
                        <a:lnTo>
                          <a:pt x="1421" y="242"/>
                        </a:lnTo>
                        <a:lnTo>
                          <a:pt x="1419" y="284"/>
                        </a:lnTo>
                        <a:lnTo>
                          <a:pt x="1415" y="328"/>
                        </a:lnTo>
                        <a:lnTo>
                          <a:pt x="1409" y="374"/>
                        </a:lnTo>
                        <a:lnTo>
                          <a:pt x="1400" y="423"/>
                        </a:lnTo>
                        <a:lnTo>
                          <a:pt x="1390" y="474"/>
                        </a:lnTo>
                        <a:lnTo>
                          <a:pt x="1376" y="527"/>
                        </a:lnTo>
                        <a:lnTo>
                          <a:pt x="1359" y="581"/>
                        </a:lnTo>
                        <a:lnTo>
                          <a:pt x="1339" y="637"/>
                        </a:lnTo>
                        <a:lnTo>
                          <a:pt x="1315" y="695"/>
                        </a:lnTo>
                        <a:lnTo>
                          <a:pt x="1288" y="754"/>
                        </a:lnTo>
                        <a:lnTo>
                          <a:pt x="1256" y="813"/>
                        </a:lnTo>
                        <a:lnTo>
                          <a:pt x="1220" y="873"/>
                        </a:lnTo>
                        <a:lnTo>
                          <a:pt x="1179" y="934"/>
                        </a:lnTo>
                        <a:lnTo>
                          <a:pt x="1133" y="995"/>
                        </a:lnTo>
                        <a:lnTo>
                          <a:pt x="1082" y="1057"/>
                        </a:lnTo>
                        <a:lnTo>
                          <a:pt x="1026" y="1119"/>
                        </a:lnTo>
                        <a:lnTo>
                          <a:pt x="978" y="1166"/>
                        </a:lnTo>
                        <a:lnTo>
                          <a:pt x="930" y="1209"/>
                        </a:lnTo>
                        <a:lnTo>
                          <a:pt x="879" y="1248"/>
                        </a:lnTo>
                        <a:lnTo>
                          <a:pt x="829" y="1283"/>
                        </a:lnTo>
                        <a:lnTo>
                          <a:pt x="778" y="1315"/>
                        </a:lnTo>
                        <a:lnTo>
                          <a:pt x="726" y="1342"/>
                        </a:lnTo>
                        <a:lnTo>
                          <a:pt x="674" y="1367"/>
                        </a:lnTo>
                        <a:lnTo>
                          <a:pt x="623" y="1389"/>
                        </a:lnTo>
                        <a:lnTo>
                          <a:pt x="572" y="1408"/>
                        </a:lnTo>
                        <a:lnTo>
                          <a:pt x="521" y="1424"/>
                        </a:lnTo>
                        <a:lnTo>
                          <a:pt x="472" y="1437"/>
                        </a:lnTo>
                        <a:lnTo>
                          <a:pt x="424" y="1448"/>
                        </a:lnTo>
                        <a:lnTo>
                          <a:pt x="376" y="1458"/>
                        </a:lnTo>
                        <a:lnTo>
                          <a:pt x="332" y="1465"/>
                        </a:lnTo>
                        <a:lnTo>
                          <a:pt x="288" y="1470"/>
                        </a:lnTo>
                        <a:lnTo>
                          <a:pt x="247" y="1474"/>
                        </a:lnTo>
                        <a:lnTo>
                          <a:pt x="208" y="1478"/>
                        </a:lnTo>
                        <a:lnTo>
                          <a:pt x="172" y="1478"/>
                        </a:lnTo>
                        <a:lnTo>
                          <a:pt x="138" y="1479"/>
                        </a:lnTo>
                        <a:lnTo>
                          <a:pt x="107" y="1479"/>
                        </a:lnTo>
                        <a:lnTo>
                          <a:pt x="81" y="1478"/>
                        </a:lnTo>
                        <a:lnTo>
                          <a:pt x="57" y="1477"/>
                        </a:lnTo>
                        <a:lnTo>
                          <a:pt x="37" y="1475"/>
                        </a:lnTo>
                        <a:lnTo>
                          <a:pt x="21" y="1474"/>
                        </a:lnTo>
                        <a:lnTo>
                          <a:pt x="9" y="1473"/>
                        </a:lnTo>
                        <a:lnTo>
                          <a:pt x="2" y="1471"/>
                        </a:lnTo>
                        <a:lnTo>
                          <a:pt x="0" y="1471"/>
                        </a:lnTo>
                        <a:lnTo>
                          <a:pt x="1" y="1470"/>
                        </a:lnTo>
                        <a:lnTo>
                          <a:pt x="5" y="1465"/>
                        </a:lnTo>
                        <a:lnTo>
                          <a:pt x="11" y="1457"/>
                        </a:lnTo>
                        <a:lnTo>
                          <a:pt x="20" y="1446"/>
                        </a:lnTo>
                        <a:lnTo>
                          <a:pt x="30" y="1433"/>
                        </a:lnTo>
                        <a:lnTo>
                          <a:pt x="42" y="1416"/>
                        </a:lnTo>
                        <a:lnTo>
                          <a:pt x="55" y="1397"/>
                        </a:lnTo>
                        <a:lnTo>
                          <a:pt x="70" y="1375"/>
                        </a:lnTo>
                        <a:lnTo>
                          <a:pt x="85" y="1351"/>
                        </a:lnTo>
                        <a:lnTo>
                          <a:pt x="100" y="1324"/>
                        </a:lnTo>
                        <a:lnTo>
                          <a:pt x="115" y="1295"/>
                        </a:lnTo>
                        <a:lnTo>
                          <a:pt x="131" y="1264"/>
                        </a:lnTo>
                        <a:lnTo>
                          <a:pt x="146" y="1231"/>
                        </a:lnTo>
                        <a:lnTo>
                          <a:pt x="160" y="1197"/>
                        </a:lnTo>
                        <a:lnTo>
                          <a:pt x="173" y="1160"/>
                        </a:lnTo>
                        <a:lnTo>
                          <a:pt x="186" y="1121"/>
                        </a:lnTo>
                        <a:lnTo>
                          <a:pt x="196" y="1081"/>
                        </a:lnTo>
                        <a:lnTo>
                          <a:pt x="205" y="1039"/>
                        </a:lnTo>
                        <a:lnTo>
                          <a:pt x="212" y="996"/>
                        </a:lnTo>
                        <a:lnTo>
                          <a:pt x="217" y="951"/>
                        </a:lnTo>
                        <a:lnTo>
                          <a:pt x="218" y="905"/>
                        </a:lnTo>
                        <a:lnTo>
                          <a:pt x="218" y="858"/>
                        </a:lnTo>
                        <a:lnTo>
                          <a:pt x="214" y="810"/>
                        </a:lnTo>
                        <a:lnTo>
                          <a:pt x="206" y="761"/>
                        </a:lnTo>
                        <a:lnTo>
                          <a:pt x="194" y="712"/>
                        </a:lnTo>
                        <a:lnTo>
                          <a:pt x="179" y="662"/>
                        </a:lnTo>
                        <a:lnTo>
                          <a:pt x="159" y="610"/>
                        </a:lnTo>
                        <a:lnTo>
                          <a:pt x="161" y="611"/>
                        </a:lnTo>
                        <a:lnTo>
                          <a:pt x="166" y="612"/>
                        </a:lnTo>
                        <a:lnTo>
                          <a:pt x="173" y="614"/>
                        </a:lnTo>
                        <a:lnTo>
                          <a:pt x="184" y="616"/>
                        </a:lnTo>
                        <a:lnTo>
                          <a:pt x="198" y="619"/>
                        </a:lnTo>
                        <a:lnTo>
                          <a:pt x="214" y="622"/>
                        </a:lnTo>
                        <a:lnTo>
                          <a:pt x="232" y="625"/>
                        </a:lnTo>
                        <a:lnTo>
                          <a:pt x="253" y="629"/>
                        </a:lnTo>
                        <a:lnTo>
                          <a:pt x="276" y="632"/>
                        </a:lnTo>
                        <a:lnTo>
                          <a:pt x="301" y="636"/>
                        </a:lnTo>
                        <a:lnTo>
                          <a:pt x="328" y="639"/>
                        </a:lnTo>
                        <a:lnTo>
                          <a:pt x="357" y="641"/>
                        </a:lnTo>
                        <a:lnTo>
                          <a:pt x="387" y="643"/>
                        </a:lnTo>
                        <a:lnTo>
                          <a:pt x="420" y="645"/>
                        </a:lnTo>
                        <a:lnTo>
                          <a:pt x="453" y="647"/>
                        </a:lnTo>
                        <a:lnTo>
                          <a:pt x="488" y="647"/>
                        </a:lnTo>
                        <a:lnTo>
                          <a:pt x="524" y="646"/>
                        </a:lnTo>
                        <a:lnTo>
                          <a:pt x="561" y="644"/>
                        </a:lnTo>
                        <a:lnTo>
                          <a:pt x="598" y="641"/>
                        </a:lnTo>
                        <a:lnTo>
                          <a:pt x="637" y="637"/>
                        </a:lnTo>
                        <a:lnTo>
                          <a:pt x="676" y="632"/>
                        </a:lnTo>
                        <a:lnTo>
                          <a:pt x="716" y="625"/>
                        </a:lnTo>
                        <a:lnTo>
                          <a:pt x="756" y="616"/>
                        </a:lnTo>
                        <a:lnTo>
                          <a:pt x="796" y="606"/>
                        </a:lnTo>
                        <a:lnTo>
                          <a:pt x="836" y="593"/>
                        </a:lnTo>
                        <a:lnTo>
                          <a:pt x="876" y="579"/>
                        </a:lnTo>
                        <a:lnTo>
                          <a:pt x="916" y="563"/>
                        </a:lnTo>
                        <a:lnTo>
                          <a:pt x="956" y="545"/>
                        </a:lnTo>
                        <a:lnTo>
                          <a:pt x="995" y="525"/>
                        </a:lnTo>
                        <a:lnTo>
                          <a:pt x="1033" y="501"/>
                        </a:lnTo>
                        <a:lnTo>
                          <a:pt x="1071" y="476"/>
                        </a:lnTo>
                        <a:lnTo>
                          <a:pt x="1108" y="448"/>
                        </a:lnTo>
                        <a:lnTo>
                          <a:pt x="1144" y="418"/>
                        </a:lnTo>
                        <a:lnTo>
                          <a:pt x="1178" y="384"/>
                        </a:lnTo>
                        <a:lnTo>
                          <a:pt x="1212" y="348"/>
                        </a:lnTo>
                        <a:lnTo>
                          <a:pt x="1244" y="308"/>
                        </a:lnTo>
                        <a:lnTo>
                          <a:pt x="1274" y="265"/>
                        </a:lnTo>
                        <a:lnTo>
                          <a:pt x="1303" y="219"/>
                        </a:lnTo>
                        <a:lnTo>
                          <a:pt x="1330" y="170"/>
                        </a:lnTo>
                        <a:lnTo>
                          <a:pt x="1355" y="117"/>
                        </a:lnTo>
                        <a:lnTo>
                          <a:pt x="1379" y="60"/>
                        </a:lnTo>
                        <a:lnTo>
                          <a:pt x="1399"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2" name="Oval 31"/>
                <p:cNvSpPr/>
                <p:nvPr/>
              </p:nvSpPr>
              <p:spPr>
                <a:xfrm>
                  <a:off x="3013517" y="5715000"/>
                  <a:ext cx="6303820" cy="734291"/>
                </a:xfrm>
                <a:prstGeom prst="ellipse">
                  <a:avLst/>
                </a:prstGeom>
                <a:gradFill flip="none" rotWithShape="1">
                  <a:gsLst>
                    <a:gs pos="0">
                      <a:sysClr val="windowText" lastClr="000000">
                        <a:lumMod val="50000"/>
                        <a:lumOff val="50000"/>
                        <a:alpha val="26000"/>
                      </a:sysClr>
                    </a:gs>
                    <a:gs pos="77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28" name="TextBox 27"/>
              <p:cNvSpPr txBox="1"/>
              <p:nvPr/>
            </p:nvSpPr>
            <p:spPr>
              <a:xfrm>
                <a:off x="6551612" y="2057400"/>
                <a:ext cx="813043" cy="769441"/>
              </a:xfrm>
              <a:prstGeom prst="rect">
                <a:avLst/>
              </a:prstGeom>
              <a:noFill/>
            </p:spPr>
            <p:txBody>
              <a:bodyPr wrap="none" rtlCol="0">
                <a:spAutoFit/>
              </a:bodyPr>
              <a:lstStyle/>
              <a:p>
                <a:r>
                  <a:rPr lang="en-US" sz="4400" b="1" dirty="0">
                    <a:solidFill>
                      <a:schemeClr val="bg1"/>
                    </a:solidFill>
                    <a:latin typeface="Arial" pitchFamily="34" charset="0"/>
                    <a:cs typeface="Arial" pitchFamily="34" charset="0"/>
                  </a:rPr>
                  <a:t>01</a:t>
                </a:r>
              </a:p>
            </p:txBody>
          </p:sp>
          <p:sp>
            <p:nvSpPr>
              <p:cNvPr id="29" name="TextBox 28"/>
              <p:cNvSpPr txBox="1"/>
              <p:nvPr/>
            </p:nvSpPr>
            <p:spPr>
              <a:xfrm>
                <a:off x="6393873" y="4613564"/>
                <a:ext cx="734931" cy="695518"/>
              </a:xfrm>
              <a:prstGeom prst="rect">
                <a:avLst/>
              </a:prstGeom>
              <a:noFill/>
            </p:spPr>
            <p:txBody>
              <a:bodyPr wrap="none" rtlCol="0">
                <a:spAutoFit/>
              </a:bodyPr>
              <a:lstStyle/>
              <a:p>
                <a:r>
                  <a:rPr lang="en-US" sz="4400" b="1" dirty="0">
                    <a:solidFill>
                      <a:schemeClr val="tx1">
                        <a:lumMod val="85000"/>
                        <a:lumOff val="15000"/>
                      </a:schemeClr>
                    </a:solidFill>
                    <a:latin typeface="Arial" pitchFamily="34" charset="0"/>
                    <a:cs typeface="Arial" pitchFamily="34" charset="0"/>
                  </a:rPr>
                  <a:t>02</a:t>
                </a:r>
              </a:p>
            </p:txBody>
          </p:sp>
          <p:sp>
            <p:nvSpPr>
              <p:cNvPr id="30" name="TextBox 29"/>
              <p:cNvSpPr txBox="1"/>
              <p:nvPr/>
            </p:nvSpPr>
            <p:spPr>
              <a:xfrm>
                <a:off x="4123316" y="3311237"/>
                <a:ext cx="813043" cy="769441"/>
              </a:xfrm>
              <a:prstGeom prst="rect">
                <a:avLst/>
              </a:prstGeom>
              <a:noFill/>
            </p:spPr>
            <p:txBody>
              <a:bodyPr wrap="none" rtlCol="0">
                <a:spAutoFit/>
              </a:bodyPr>
              <a:lstStyle/>
              <a:p>
                <a:r>
                  <a:rPr lang="en-US" sz="4400" b="1" dirty="0">
                    <a:solidFill>
                      <a:schemeClr val="bg1"/>
                    </a:solidFill>
                    <a:latin typeface="Arial" pitchFamily="34" charset="0"/>
                    <a:cs typeface="Arial" pitchFamily="34" charset="0"/>
                  </a:rPr>
                  <a:t>03</a:t>
                </a:r>
              </a:p>
            </p:txBody>
          </p:sp>
        </p:grpSp>
        <p:sp>
          <p:nvSpPr>
            <p:cNvPr id="24" name="TextBox 23"/>
            <p:cNvSpPr txBox="1"/>
            <p:nvPr/>
          </p:nvSpPr>
          <p:spPr>
            <a:xfrm rot="2428355">
              <a:off x="4440772" y="2370386"/>
              <a:ext cx="1852518" cy="333849"/>
            </a:xfrm>
            <a:prstGeom prst="rect">
              <a:avLst/>
            </a:prstGeom>
            <a:noFill/>
          </p:spPr>
          <p:txBody>
            <a:bodyPr wrap="square" rtlCol="0">
              <a:spAutoFit/>
            </a:bodyPr>
            <a:lstStyle/>
            <a:p>
              <a:pPr lvl="0" algn="r"/>
              <a:r>
                <a:rPr lang="en-US" kern="0" dirty="0">
                  <a:solidFill>
                    <a:schemeClr val="bg1"/>
                  </a:solidFill>
                  <a:latin typeface="Arial" pitchFamily="34" charset="0"/>
                  <a:cs typeface="Arial" pitchFamily="34" charset="0"/>
                </a:rPr>
                <a:t>Attribute View</a:t>
              </a:r>
              <a:r>
                <a:rPr lang="en-US" sz="1800" kern="0" dirty="0">
                  <a:solidFill>
                    <a:schemeClr val="bg1"/>
                  </a:solidFill>
                  <a:latin typeface="Arial" pitchFamily="34" charset="0"/>
                  <a:cs typeface="Arial" pitchFamily="34" charset="0"/>
                </a:rPr>
                <a:t>. </a:t>
              </a:r>
            </a:p>
          </p:txBody>
        </p:sp>
        <p:sp>
          <p:nvSpPr>
            <p:cNvPr id="25" name="TextBox 24"/>
            <p:cNvSpPr txBox="1"/>
            <p:nvPr/>
          </p:nvSpPr>
          <p:spPr>
            <a:xfrm rot="20137400">
              <a:off x="6493139" y="3475766"/>
              <a:ext cx="1488585" cy="333849"/>
            </a:xfrm>
            <a:prstGeom prst="rect">
              <a:avLst/>
            </a:prstGeom>
            <a:noFill/>
          </p:spPr>
          <p:txBody>
            <a:bodyPr wrap="square" rtlCol="0">
              <a:spAutoFit/>
            </a:bodyPr>
            <a:lstStyle/>
            <a:p>
              <a:pPr lvl="0"/>
              <a:r>
                <a:rPr lang="en-US" kern="0" dirty="0">
                  <a:solidFill>
                    <a:schemeClr val="bg1"/>
                  </a:solidFill>
                  <a:latin typeface="Arial" pitchFamily="34" charset="0"/>
                  <a:cs typeface="Arial" pitchFamily="34" charset="0"/>
                </a:rPr>
                <a:t>Analytic View</a:t>
              </a:r>
              <a:r>
                <a:rPr lang="en-US" sz="1800" kern="0" dirty="0">
                  <a:solidFill>
                    <a:schemeClr val="bg1"/>
                  </a:solidFill>
                  <a:latin typeface="Arial" pitchFamily="34" charset="0"/>
                  <a:cs typeface="Arial" pitchFamily="34" charset="0"/>
                </a:rPr>
                <a:t> </a:t>
              </a:r>
            </a:p>
          </p:txBody>
        </p:sp>
        <p:sp>
          <p:nvSpPr>
            <p:cNvPr id="26" name="TextBox 25"/>
            <p:cNvSpPr txBox="1"/>
            <p:nvPr/>
          </p:nvSpPr>
          <p:spPr>
            <a:xfrm rot="18100222">
              <a:off x="4722534" y="4382540"/>
              <a:ext cx="1488585" cy="584236"/>
            </a:xfrm>
            <a:prstGeom prst="rect">
              <a:avLst/>
            </a:prstGeom>
            <a:noFill/>
          </p:spPr>
          <p:txBody>
            <a:bodyPr wrap="square" rtlCol="0">
              <a:spAutoFit/>
            </a:bodyPr>
            <a:lstStyle/>
            <a:p>
              <a:pPr lvl="0" algn="r"/>
              <a:r>
                <a:rPr lang="en-US" kern="0" dirty="0">
                  <a:solidFill>
                    <a:schemeClr val="bg1"/>
                  </a:solidFill>
                  <a:latin typeface="Arial" pitchFamily="34" charset="0"/>
                  <a:cs typeface="Arial" pitchFamily="34" charset="0"/>
                </a:rPr>
                <a:t>Calculation View</a:t>
              </a:r>
              <a:r>
                <a:rPr lang="en-US" sz="1800" kern="0" dirty="0">
                  <a:solidFill>
                    <a:schemeClr val="bg1"/>
                  </a:solidFill>
                  <a:latin typeface="Arial" pitchFamily="34" charset="0"/>
                  <a:cs typeface="Arial" pitchFamily="34" charset="0"/>
                </a:rPr>
                <a:t>. </a:t>
              </a:r>
            </a:p>
          </p:txBody>
        </p:sp>
      </p:grpSp>
      <p:sp>
        <p:nvSpPr>
          <p:cNvPr id="39" name="TextBox 38"/>
          <p:cNvSpPr txBox="1"/>
          <p:nvPr/>
        </p:nvSpPr>
        <p:spPr>
          <a:xfrm>
            <a:off x="7847921" y="650666"/>
            <a:ext cx="3296330" cy="2308324"/>
          </a:xfrm>
          <a:prstGeom prst="rect">
            <a:avLst/>
          </a:prstGeom>
          <a:noFill/>
        </p:spPr>
        <p:txBody>
          <a:bodyPr wrap="square" rtlCol="0">
            <a:spAutoFit/>
          </a:bodyPr>
          <a:lstStyle/>
          <a:p>
            <a:pPr marL="285750" indent="-285750" algn="just">
              <a:buFont typeface="Wingdings" panose="05000000000000000000" pitchFamily="2" charset="2"/>
              <a:buChar char="Ø"/>
            </a:pPr>
            <a:r>
              <a:rPr lang="en-US" dirty="0"/>
              <a:t>Processed inside JOIN engine</a:t>
            </a:r>
          </a:p>
          <a:p>
            <a:pPr marL="285750" indent="-285750" algn="just">
              <a:buFont typeface="Wingdings" panose="05000000000000000000" pitchFamily="2" charset="2"/>
              <a:buChar char="Ø"/>
            </a:pPr>
            <a:r>
              <a:rPr lang="en-US" dirty="0"/>
              <a:t>Is to read master data and joins must faster than any other views</a:t>
            </a:r>
          </a:p>
          <a:p>
            <a:pPr marL="285750" indent="-285750" algn="just">
              <a:buFont typeface="Wingdings" panose="05000000000000000000" pitchFamily="2" charset="2"/>
              <a:buChar char="Ø"/>
            </a:pPr>
            <a:r>
              <a:rPr lang="en-US" dirty="0"/>
              <a:t>We must mark key field while developing attribute views</a:t>
            </a:r>
          </a:p>
          <a:p>
            <a:pPr marL="285750" indent="-285750" algn="just">
              <a:buFont typeface="Wingdings" panose="05000000000000000000" pitchFamily="2" charset="2"/>
              <a:buChar char="Ø"/>
            </a:pPr>
            <a:r>
              <a:rPr lang="en-US" dirty="0"/>
              <a:t>Add calculations also</a:t>
            </a:r>
          </a:p>
          <a:p>
            <a:pPr marL="285750" indent="-285750" algn="just">
              <a:buFont typeface="Wingdings" panose="05000000000000000000" pitchFamily="2" charset="2"/>
              <a:buChar char="Ø"/>
            </a:pPr>
            <a:r>
              <a:rPr lang="en-US" dirty="0"/>
              <a:t>5 types of Joins</a:t>
            </a:r>
          </a:p>
        </p:txBody>
      </p:sp>
      <p:sp>
        <p:nvSpPr>
          <p:cNvPr id="40" name="TextBox 39"/>
          <p:cNvSpPr txBox="1"/>
          <p:nvPr/>
        </p:nvSpPr>
        <p:spPr>
          <a:xfrm>
            <a:off x="8075345" y="3736606"/>
            <a:ext cx="3810000" cy="2308324"/>
          </a:xfrm>
          <a:prstGeom prst="rect">
            <a:avLst/>
          </a:prstGeom>
          <a:noFill/>
        </p:spPr>
        <p:txBody>
          <a:bodyPr wrap="square" rtlCol="0">
            <a:spAutoFit/>
          </a:bodyPr>
          <a:lstStyle/>
          <a:p>
            <a:pPr marL="285750" indent="-285750">
              <a:buFont typeface="Wingdings" panose="05000000000000000000" pitchFamily="2" charset="2"/>
              <a:buChar char="Ø"/>
            </a:pPr>
            <a:r>
              <a:rPr lang="en-US" dirty="0"/>
              <a:t>Processed inside OLAP/Analytic engine</a:t>
            </a:r>
          </a:p>
          <a:p>
            <a:pPr marL="285750" indent="-285750">
              <a:buFont typeface="Wingdings" panose="05000000000000000000" pitchFamily="2" charset="2"/>
              <a:buChar char="Ø"/>
            </a:pPr>
            <a:r>
              <a:rPr lang="en-US" dirty="0"/>
              <a:t>Is to read combination of transaction and master data </a:t>
            </a:r>
          </a:p>
          <a:p>
            <a:pPr marL="285750" indent="-285750">
              <a:buFont typeface="Wingdings" panose="05000000000000000000" pitchFamily="2" charset="2"/>
              <a:buChar char="Ø"/>
            </a:pPr>
            <a:r>
              <a:rPr lang="en-US" dirty="0"/>
              <a:t>Good performing Aggregations like SUM, MIN, MAX, COUNT, AVG</a:t>
            </a:r>
          </a:p>
          <a:p>
            <a:pPr marL="285750" indent="-285750">
              <a:buFont typeface="Wingdings" panose="05000000000000000000" pitchFamily="2" charset="2"/>
              <a:buChar char="Ø"/>
            </a:pPr>
            <a:r>
              <a:rPr lang="en-US" dirty="0"/>
              <a:t>Perform Currency conversion</a:t>
            </a:r>
          </a:p>
          <a:p>
            <a:pPr marL="285750" indent="-285750">
              <a:buFont typeface="Wingdings" panose="05000000000000000000" pitchFamily="2" charset="2"/>
              <a:buChar char="Ø"/>
            </a:pPr>
            <a:r>
              <a:rPr lang="en-US" dirty="0"/>
              <a:t>Run Analytics on top</a:t>
            </a:r>
          </a:p>
        </p:txBody>
      </p:sp>
      <p:sp>
        <p:nvSpPr>
          <p:cNvPr id="41" name="TextBox 40"/>
          <p:cNvSpPr txBox="1"/>
          <p:nvPr/>
        </p:nvSpPr>
        <p:spPr>
          <a:xfrm>
            <a:off x="336290" y="1956086"/>
            <a:ext cx="3434038" cy="2308324"/>
          </a:xfrm>
          <a:prstGeom prst="rect">
            <a:avLst/>
          </a:prstGeom>
          <a:noFill/>
        </p:spPr>
        <p:txBody>
          <a:bodyPr wrap="square" rtlCol="0">
            <a:spAutoFit/>
          </a:bodyPr>
          <a:lstStyle/>
          <a:p>
            <a:pPr marL="285750" indent="-285750">
              <a:buFont typeface="Wingdings" panose="05000000000000000000" pitchFamily="2" charset="2"/>
              <a:buChar char="Ø"/>
            </a:pPr>
            <a:r>
              <a:rPr lang="en-US" dirty="0"/>
              <a:t>Most powerful view type</a:t>
            </a:r>
          </a:p>
          <a:p>
            <a:pPr marL="285750" indent="-285750">
              <a:buFont typeface="Wingdings" panose="05000000000000000000" pitchFamily="2" charset="2"/>
              <a:buChar char="Ø"/>
            </a:pPr>
            <a:r>
              <a:rPr lang="en-US" dirty="0"/>
              <a:t>Multi purpose, read any source</a:t>
            </a:r>
          </a:p>
          <a:p>
            <a:pPr marL="285750" indent="-285750">
              <a:buFont typeface="Wingdings" panose="05000000000000000000" pitchFamily="2" charset="2"/>
              <a:buChar char="Ø"/>
            </a:pPr>
            <a:r>
              <a:rPr lang="en-US" dirty="0"/>
              <a:t>      table, other view</a:t>
            </a:r>
          </a:p>
          <a:p>
            <a:pPr marL="285750" indent="-285750">
              <a:buFont typeface="Wingdings" panose="05000000000000000000" pitchFamily="2" charset="2"/>
              <a:buChar char="Ø"/>
            </a:pPr>
            <a:r>
              <a:rPr lang="en-US" dirty="0"/>
              <a:t>Processed in calculation engine</a:t>
            </a:r>
          </a:p>
          <a:p>
            <a:pPr marL="285750" indent="-285750">
              <a:buFont typeface="Wingdings" panose="05000000000000000000" pitchFamily="2" charset="2"/>
              <a:buChar char="Ø"/>
            </a:pPr>
            <a:r>
              <a:rPr lang="en-US" dirty="0"/>
              <a:t>Have lots of build in functions</a:t>
            </a:r>
          </a:p>
          <a:p>
            <a:pPr marL="285750" indent="-285750">
              <a:buFont typeface="Wingdings" panose="05000000000000000000" pitchFamily="2" charset="2"/>
              <a:buChar char="Ø"/>
            </a:pPr>
            <a:r>
              <a:rPr lang="en-US" dirty="0"/>
              <a:t>2 Types of Calculation Views :</a:t>
            </a:r>
          </a:p>
          <a:p>
            <a:pPr marL="742950" lvl="1" indent="-285750">
              <a:buFont typeface="Arial" panose="020B0604020202020204" pitchFamily="34" charset="0"/>
              <a:buChar char="•"/>
            </a:pPr>
            <a:r>
              <a:rPr lang="en-US" dirty="0"/>
              <a:t>Graphical </a:t>
            </a:r>
          </a:p>
          <a:p>
            <a:pPr marL="742950" lvl="1" indent="-285750">
              <a:buFont typeface="Arial" panose="020B0604020202020204" pitchFamily="34" charset="0"/>
              <a:buChar char="•"/>
            </a:pPr>
            <a:r>
              <a:rPr lang="en-US" dirty="0"/>
              <a:t> Scripted</a:t>
            </a:r>
          </a:p>
        </p:txBody>
      </p:sp>
    </p:spTree>
    <p:extLst>
      <p:ext uri="{BB962C8B-B14F-4D97-AF65-F5344CB8AC3E}">
        <p14:creationId xmlns:p14="http://schemas.microsoft.com/office/powerpoint/2010/main" val="2429279394"/>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7537</TotalTime>
  <Words>1609</Words>
  <Application>Microsoft Office PowerPoint</Application>
  <PresentationFormat>Widescreen</PresentationFormat>
  <Paragraphs>232</Paragraphs>
  <Slides>23</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Arial</vt:lpstr>
      <vt:lpstr>Calibri</vt:lpstr>
      <vt:lpstr>Calibri Light</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570</cp:revision>
  <dcterms:created xsi:type="dcterms:W3CDTF">2016-07-10T03:33:26Z</dcterms:created>
  <dcterms:modified xsi:type="dcterms:W3CDTF">2021-05-22T05:46:11Z</dcterms:modified>
</cp:coreProperties>
</file>